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13"/>
  </p:notesMasterIdLst>
  <p:sldIdLst>
    <p:sldId id="256" r:id="rId2"/>
    <p:sldId id="267" r:id="rId3"/>
    <p:sldId id="257" r:id="rId4"/>
    <p:sldId id="258" r:id="rId5"/>
    <p:sldId id="261" r:id="rId6"/>
    <p:sldId id="262" r:id="rId7"/>
    <p:sldId id="263" r:id="rId8"/>
    <p:sldId id="266" r:id="rId9"/>
    <p:sldId id="264" r:id="rId10"/>
    <p:sldId id="265" r:id="rId11"/>
    <p:sldId id="268"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C98DAD-39C6-4B0A-81E7-3FDFF9B36232}" v="4" dt="2024-03-29T03:47:00.2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4663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107056" y="3017521"/>
            <a:ext cx="10698479" cy="2715337"/>
          </a:xfrm>
        </p:spPr>
        <p:txBody>
          <a:bodyPr anchor="b">
            <a:normAutofit/>
          </a:bodyPr>
          <a:lstStyle>
            <a:lvl1pPr>
              <a:defRPr sz="6480"/>
            </a:lvl1pPr>
          </a:lstStyle>
          <a:p>
            <a:r>
              <a:rPr lang="en-US"/>
              <a:t>Click to edit Master title style</a:t>
            </a:r>
            <a:endParaRPr lang="en-US" dirty="0"/>
          </a:p>
        </p:txBody>
      </p:sp>
      <p:sp>
        <p:nvSpPr>
          <p:cNvPr id="3" name="Subtitle 2"/>
          <p:cNvSpPr>
            <a:spLocks noGrp="1"/>
          </p:cNvSpPr>
          <p:nvPr>
            <p:ph type="subTitle" idx="1"/>
          </p:nvPr>
        </p:nvSpPr>
        <p:spPr>
          <a:xfrm>
            <a:off x="3107056" y="5732855"/>
            <a:ext cx="10698479" cy="1351540"/>
          </a:xfrm>
        </p:spPr>
        <p:txBody>
          <a:bodyPr anchor="t"/>
          <a:lstStyle>
            <a:lvl1pPr marL="0" indent="0" algn="l">
              <a:buNone/>
              <a:defRPr>
                <a:solidFill>
                  <a:schemeClr val="tx1">
                    <a:lumMod val="65000"/>
                    <a:lumOff val="35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5188573"/>
            <a:ext cx="2093582" cy="934307"/>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638175" y="543544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8302503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731520"/>
            <a:ext cx="10698479" cy="3740448"/>
          </a:xfrm>
        </p:spPr>
        <p:txBody>
          <a:bodyPr anchor="ctr">
            <a:normAutofit/>
          </a:bodyPr>
          <a:lstStyle>
            <a:lvl1pPr algn="l">
              <a:defRPr sz="5760" b="0" cap="none"/>
            </a:lvl1pPr>
          </a:lstStyle>
          <a:p>
            <a:r>
              <a:rPr lang="en-US"/>
              <a:t>Click to edit Master title style</a:t>
            </a:r>
            <a:endParaRPr lang="en-US" dirty="0"/>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938603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930014" y="4206240"/>
            <a:ext cx="9043865"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
        <p:nvSpPr>
          <p:cNvPr id="14" name="TextBox 13"/>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5" name="TextBox 14"/>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5632381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3107056" y="2926081"/>
            <a:ext cx="10698480" cy="3269814"/>
          </a:xfrm>
        </p:spPr>
        <p:txBody>
          <a:bodyPr anchor="b">
            <a:normAutofit/>
          </a:bodyPr>
          <a:lstStyle>
            <a:lvl1pPr algn="l">
              <a:defRPr sz="5760" b="0"/>
            </a:lvl1pPr>
          </a:lstStyle>
          <a:p>
            <a:r>
              <a:rPr lang="en-US"/>
              <a:t>Click to edit Master title style</a:t>
            </a:r>
            <a:endParaRPr lang="en-US" dirty="0"/>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4569141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
        <p:nvSpPr>
          <p:cNvPr id="17" name="TextBox 16"/>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8" name="TextBox 17"/>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6261522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3107055" y="752888"/>
            <a:ext cx="10698479" cy="3456024"/>
          </a:xfrm>
        </p:spPr>
        <p:txBody>
          <a:bodyPr anchor="ctr">
            <a:normAutofit/>
          </a:bodyPr>
          <a:lstStyle>
            <a:lvl1pPr algn="l">
              <a:defRPr sz="5760" b="0"/>
            </a:lvl1pPr>
          </a:lstStyle>
          <a:p>
            <a:r>
              <a:rPr lang="en-US"/>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4317380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2521624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153775" y="752887"/>
            <a:ext cx="2649121" cy="6340580"/>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3107054" y="752887"/>
            <a:ext cx="7772400" cy="63405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3117133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893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1511" y="748932"/>
            <a:ext cx="10694024" cy="1537068"/>
          </a:xfrm>
        </p:spPr>
        <p:txBody>
          <a:bodyPr/>
          <a:lstStyle/>
          <a:p>
            <a:r>
              <a:rPr lang="en-US"/>
              <a:t>Click to edit Master title style</a:t>
            </a:r>
            <a:endParaRPr lang="en-US" dirty="0"/>
          </a:p>
        </p:txBody>
      </p:sp>
      <p:sp>
        <p:nvSpPr>
          <p:cNvPr id="3" name="Content Placeholder 2"/>
          <p:cNvSpPr>
            <a:spLocks noGrp="1"/>
          </p:cNvSpPr>
          <p:nvPr>
            <p:ph idx="1"/>
          </p:nvPr>
        </p:nvSpPr>
        <p:spPr>
          <a:xfrm>
            <a:off x="3107054" y="2560320"/>
            <a:ext cx="10698480" cy="45331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0669723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07055" y="2470500"/>
            <a:ext cx="10698479" cy="1762560"/>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107055" y="4236155"/>
            <a:ext cx="10698479" cy="1032480"/>
          </a:xfrm>
        </p:spPr>
        <p:txBody>
          <a:bodyPr anchor="t"/>
          <a:lstStyle>
            <a:lvl1pPr marL="0" indent="0" algn="l">
              <a:buNone/>
              <a:defRPr sz="240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7742803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107054" y="2560320"/>
            <a:ext cx="5176637" cy="453314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628896" y="2551467"/>
            <a:ext cx="5176637" cy="453314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638175" y="94533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3046728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527248" y="2367244"/>
            <a:ext cx="479127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3107055" y="3058759"/>
            <a:ext cx="5211472" cy="40248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007956" y="2363370"/>
            <a:ext cx="4798801"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8600348" y="3054886"/>
            <a:ext cx="5206409" cy="40248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638175" y="94533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8378341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982099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2613146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535306"/>
            <a:ext cx="4206239" cy="1171574"/>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7587614" y="535306"/>
            <a:ext cx="6217920" cy="6497956"/>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107055" y="1918336"/>
            <a:ext cx="4206239" cy="5114923"/>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3016257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6" y="5760720"/>
            <a:ext cx="1069848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107054" y="761958"/>
            <a:ext cx="10698480" cy="4625964"/>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3107056" y="6440806"/>
            <a:ext cx="10698480"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7586567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74320"/>
            <a:ext cx="3421819" cy="7966354"/>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32665" y="-36"/>
            <a:ext cx="2828009" cy="8223940"/>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219456" cy="8229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3111510" y="748932"/>
            <a:ext cx="10694024" cy="15370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3107054" y="2560320"/>
            <a:ext cx="10698480" cy="46634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433935" y="7356525"/>
            <a:ext cx="1375540" cy="444475"/>
          </a:xfrm>
          <a:prstGeom prst="rect">
            <a:avLst/>
          </a:prstGeom>
        </p:spPr>
        <p:txBody>
          <a:bodyPr vert="horz" lIns="91440" tIns="45720" rIns="91440" bIns="45720" rtlCol="0" anchor="ctr"/>
          <a:lstStyle>
            <a:lvl1pPr algn="r">
              <a:defRPr sz="1080">
                <a:solidFill>
                  <a:schemeClr val="tx1">
                    <a:tint val="75000"/>
                  </a:schemeClr>
                </a:solidFill>
              </a:defRPr>
            </a:lvl1pPr>
          </a:lstStyle>
          <a:p>
            <a:fld id="{C764DE79-268F-4C1A-8933-263129D2AF90}" type="datetimeFigureOut">
              <a:rPr lang="en-US" smtClean="0"/>
              <a:t>3/29/2024</a:t>
            </a:fld>
            <a:endParaRPr lang="en-US" dirty="0"/>
          </a:p>
        </p:txBody>
      </p:sp>
      <p:sp>
        <p:nvSpPr>
          <p:cNvPr id="5" name="Footer Placeholder 4"/>
          <p:cNvSpPr>
            <a:spLocks noGrp="1"/>
          </p:cNvSpPr>
          <p:nvPr>
            <p:ph type="ftr" sz="quarter" idx="3"/>
          </p:nvPr>
        </p:nvSpPr>
        <p:spPr>
          <a:xfrm>
            <a:off x="3107055" y="7362970"/>
            <a:ext cx="9143999" cy="438150"/>
          </a:xfrm>
          <a:prstGeom prst="rect">
            <a:avLst/>
          </a:prstGeom>
        </p:spPr>
        <p:txBody>
          <a:bodyPr vert="horz" lIns="91440" tIns="45720" rIns="91440" bIns="45720" rtlCol="0" anchor="ctr"/>
          <a:lstStyle>
            <a:lvl1pPr algn="l">
              <a:defRPr sz="10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638175" y="945339"/>
            <a:ext cx="935720" cy="438150"/>
          </a:xfrm>
          <a:prstGeom prst="rect">
            <a:avLst/>
          </a:prstGeom>
        </p:spPr>
        <p:txBody>
          <a:bodyPr vert="horz" lIns="91440" tIns="45720" rIns="91440" bIns="45720" rtlCol="0" anchor="ctr"/>
          <a:lstStyle>
            <a:lvl1pPr algn="r">
              <a:defRPr sz="2400">
                <a:solidFill>
                  <a:srgbClr val="FEFFFF"/>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92622393"/>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Lst>
  <p:hf sldNum="0" hdr="0" ftr="0" dt="0"/>
  <p:txStyles>
    <p:titleStyle>
      <a:lvl1pPr algn="l" defTabSz="548640" rtl="0" eaLnBrk="1" latinLnBrk="0" hangingPunct="1">
        <a:spcBef>
          <a:spcPct val="0"/>
        </a:spcBef>
        <a:buNone/>
        <a:defRPr sz="432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91440" y="86082"/>
            <a:ext cx="14630400" cy="8229600"/>
          </a:xfrm>
          <a:prstGeom prst="rect">
            <a:avLst/>
          </a:prstGeom>
          <a:solidFill>
            <a:srgbClr val="241631"/>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978165" y="300264"/>
            <a:ext cx="6665952" cy="833199"/>
          </a:xfrm>
          <a:prstGeom prst="rect">
            <a:avLst/>
          </a:prstGeom>
          <a:noFill/>
          <a:ln/>
        </p:spPr>
        <p:txBody>
          <a:bodyPr wrap="non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CAPSTONE PROJECT</a:t>
            </a:r>
            <a:endParaRPr lang="en-US" sz="5249" dirty="0"/>
          </a:p>
        </p:txBody>
      </p:sp>
      <p:sp>
        <p:nvSpPr>
          <p:cNvPr id="6" name="Text 3"/>
          <p:cNvSpPr/>
          <p:nvPr/>
        </p:nvSpPr>
        <p:spPr>
          <a:xfrm>
            <a:off x="-161887" y="1655552"/>
            <a:ext cx="8498690" cy="895455"/>
          </a:xfrm>
          <a:prstGeom prst="rect">
            <a:avLst/>
          </a:prstGeom>
          <a:noFill/>
          <a:ln/>
        </p:spPr>
        <p:txBody>
          <a:bodyPr wrap="none" rtlCol="0" anchor="t"/>
          <a:lstStyle/>
          <a:p>
            <a:pPr marL="0" indent="0" algn="ctr">
              <a:lnSpc>
                <a:spcPts val="2799"/>
              </a:lnSpc>
              <a:buNone/>
            </a:pPr>
            <a:r>
              <a:rPr lang="en-US" sz="2400" b="1" dirty="0">
                <a:solidFill>
                  <a:srgbClr val="DAD1E6"/>
                </a:solidFill>
                <a:latin typeface="Fira Sans" pitchFamily="34" charset="0"/>
                <a:ea typeface="Fira Sans" pitchFamily="34" charset="-122"/>
                <a:cs typeface="Fira Sans" pitchFamily="34" charset="-120"/>
              </a:rPr>
              <a:t>Python Memory Management prediction service for code </a:t>
            </a:r>
          </a:p>
          <a:p>
            <a:pPr marL="0" indent="0" algn="ctr">
              <a:lnSpc>
                <a:spcPts val="2799"/>
              </a:lnSpc>
              <a:buNone/>
            </a:pPr>
            <a:r>
              <a:rPr lang="en-US" sz="2400" b="1" dirty="0">
                <a:solidFill>
                  <a:srgbClr val="DAD1E6"/>
                </a:solidFill>
                <a:latin typeface="Fira Sans" pitchFamily="34" charset="0"/>
                <a:ea typeface="Fira Sans" pitchFamily="34" charset="-122"/>
                <a:cs typeface="Fira Sans" pitchFamily="34" charset="-120"/>
              </a:rPr>
              <a:t>snippets</a:t>
            </a:r>
          </a:p>
        </p:txBody>
      </p:sp>
      <p:sp>
        <p:nvSpPr>
          <p:cNvPr id="7" name="Text 4"/>
          <p:cNvSpPr/>
          <p:nvPr/>
        </p:nvSpPr>
        <p:spPr>
          <a:xfrm>
            <a:off x="833199" y="3595568"/>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Course code: CSA1461</a:t>
            </a:r>
            <a:endParaRPr lang="en-US" sz="1750" dirty="0"/>
          </a:p>
        </p:txBody>
      </p:sp>
      <p:sp>
        <p:nvSpPr>
          <p:cNvPr id="8" name="Text 5"/>
          <p:cNvSpPr/>
          <p:nvPr/>
        </p:nvSpPr>
        <p:spPr>
          <a:xfrm>
            <a:off x="833199" y="4200882"/>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Course: Compiler Design For CFL</a:t>
            </a:r>
            <a:endParaRPr lang="en-US" sz="1750" dirty="0"/>
          </a:p>
        </p:txBody>
      </p:sp>
      <p:sp>
        <p:nvSpPr>
          <p:cNvPr id="10" name="Text 7"/>
          <p:cNvSpPr/>
          <p:nvPr/>
        </p:nvSpPr>
        <p:spPr>
          <a:xfrm>
            <a:off x="833198" y="4873564"/>
            <a:ext cx="7477601" cy="355402"/>
          </a:xfrm>
          <a:prstGeom prst="rect">
            <a:avLst/>
          </a:prstGeom>
          <a:noFill/>
          <a:ln/>
        </p:spPr>
        <p:txBody>
          <a:bodyPr wrap="none" rtlCol="0" anchor="t"/>
          <a:lstStyle/>
          <a:p>
            <a:pPr>
              <a:lnSpc>
                <a:spcPts val="2799"/>
              </a:lnSpc>
            </a:pPr>
            <a:r>
              <a:rPr lang="en-US" sz="1750" b="1" dirty="0">
                <a:solidFill>
                  <a:srgbClr val="DAD1E6"/>
                </a:solidFill>
                <a:latin typeface="Fira Sans" pitchFamily="34" charset="0"/>
                <a:ea typeface="Fira Sans" pitchFamily="34" charset="-122"/>
                <a:cs typeface="Fira Sans" pitchFamily="34" charset="-120"/>
              </a:rPr>
              <a:t>PRESENTED BY:</a:t>
            </a:r>
            <a:endParaRPr lang="en-US" sz="1750" b="1" dirty="0"/>
          </a:p>
        </p:txBody>
      </p:sp>
      <p:sp>
        <p:nvSpPr>
          <p:cNvPr id="13" name="Text 9"/>
          <p:cNvSpPr/>
          <p:nvPr/>
        </p:nvSpPr>
        <p:spPr>
          <a:xfrm>
            <a:off x="833198" y="5478878"/>
            <a:ext cx="3593836" cy="1399963"/>
          </a:xfrm>
          <a:prstGeom prst="rect">
            <a:avLst/>
          </a:prstGeom>
          <a:noFill/>
          <a:ln/>
        </p:spPr>
        <p:txBody>
          <a:bodyPr wrap="none" rtlCol="0" anchor="t"/>
          <a:lstStyle/>
          <a:p>
            <a:pPr marL="0" indent="0" algn="l">
              <a:lnSpc>
                <a:spcPts val="3062"/>
              </a:lnSpc>
              <a:buNone/>
            </a:pPr>
            <a:r>
              <a:rPr lang="en-US" sz="2187" b="1" dirty="0">
                <a:solidFill>
                  <a:srgbClr val="DAD1E6"/>
                </a:solidFill>
                <a:latin typeface="Fira Sans" pitchFamily="34" charset="0"/>
                <a:ea typeface="Fira Sans" pitchFamily="34" charset="-122"/>
                <a:cs typeface="Fira Sans" pitchFamily="34" charset="-120"/>
              </a:rPr>
              <a:t>Rohit P S  (192224082)</a:t>
            </a:r>
          </a:p>
          <a:p>
            <a:pPr marL="0" indent="0" algn="l">
              <a:lnSpc>
                <a:spcPts val="3062"/>
              </a:lnSpc>
              <a:buNone/>
            </a:pPr>
            <a:r>
              <a:rPr lang="en-US" sz="2187" b="1" dirty="0">
                <a:solidFill>
                  <a:srgbClr val="DAD1E6"/>
                </a:solidFill>
                <a:latin typeface="Fira Sans" pitchFamily="34" charset="0"/>
              </a:rPr>
              <a:t>V. Kesava  (192224077)</a:t>
            </a:r>
          </a:p>
          <a:p>
            <a:pPr marL="0" indent="0" algn="l">
              <a:lnSpc>
                <a:spcPts val="3062"/>
              </a:lnSpc>
              <a:buNone/>
            </a:pPr>
            <a:r>
              <a:rPr lang="en-US" sz="2187" b="1" dirty="0">
                <a:solidFill>
                  <a:srgbClr val="DAD1E6"/>
                </a:solidFill>
                <a:latin typeface="Fira Sans" pitchFamily="34" charset="0"/>
              </a:rPr>
              <a:t>M. Dinesh  (192211763)</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943689"/>
            <a:ext cx="7477601"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Future scope:</a:t>
            </a:r>
            <a:endParaRPr lang="en-US" sz="4374" dirty="0"/>
          </a:p>
        </p:txBody>
      </p:sp>
      <p:sp>
        <p:nvSpPr>
          <p:cNvPr id="6" name="Text 3"/>
          <p:cNvSpPr/>
          <p:nvPr/>
        </p:nvSpPr>
        <p:spPr>
          <a:xfrm>
            <a:off x="833199" y="2665690"/>
            <a:ext cx="7477601" cy="4620220"/>
          </a:xfrm>
          <a:prstGeom prst="rect">
            <a:avLst/>
          </a:prstGeom>
          <a:noFill/>
          <a:ln/>
        </p:spPr>
        <p:txBody>
          <a:bodyPr wrap="square" rtlCol="0" anchor="t"/>
          <a:lstStyle/>
          <a:p>
            <a:pPr marL="0" indent="0">
              <a:lnSpc>
                <a:spcPts val="2799"/>
              </a:lnSpc>
              <a:buNone/>
            </a:pPr>
            <a:endParaRPr lang="en-US" sz="1750" dirty="0">
              <a:solidFill>
                <a:srgbClr val="DAD1E6"/>
              </a:solidFill>
              <a:latin typeface="Fira Sans" pitchFamily="34" charset="0"/>
              <a:ea typeface="Fira Sans" pitchFamily="34" charset="-122"/>
              <a:cs typeface="Fira Sans" pitchFamily="34" charset="-120"/>
            </a:endParaRP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proposed solution utilises feature engineering and a machine learning model to predict the performance impact of different memory management strategies on a given program. </a:t>
            </a:r>
          </a:p>
          <a:p>
            <a:pPr marL="0" indent="0">
              <a:lnSpc>
                <a:spcPts val="2799"/>
              </a:lnSpc>
              <a:buNone/>
            </a:pPr>
            <a:endParaRPr lang="en-US" sz="1750" dirty="0">
              <a:solidFill>
                <a:srgbClr val="DAD1E6"/>
              </a:solidFill>
              <a:latin typeface="Fira Sans" pitchFamily="34" charset="0"/>
              <a:ea typeface="Fira Sans" pitchFamily="34" charset="-122"/>
              <a:cs typeface="Fira Sans" pitchFamily="34" charset="-120"/>
            </a:endParaRP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UI facilitates user interaction, allowing them to upload source code, view predicted performance metrics, and receive recommendations for the optimal strategy based on their preferences and constraints. </a:t>
            </a:r>
          </a:p>
          <a:p>
            <a:pPr marL="0" indent="0">
              <a:lnSpc>
                <a:spcPts val="2799"/>
              </a:lnSpc>
              <a:buNone/>
            </a:pPr>
            <a:endParaRPr lang="en-US" sz="1750" dirty="0">
              <a:solidFill>
                <a:srgbClr val="DAD1E6"/>
              </a:solidFill>
              <a:latin typeface="Fira Sans" pitchFamily="34" charset="0"/>
              <a:ea typeface="Fira Sans" pitchFamily="34" charset="-122"/>
              <a:cs typeface="Fira Sans" pitchFamily="34" charset="-120"/>
            </a:endParaRPr>
          </a:p>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This design offers several potential benefits, including improved developer productivity, informed decision-making regarding memory management, and potentially enhanced program performance. </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B61F6-B372-14C2-5712-927B327EF0EA}"/>
              </a:ext>
            </a:extLst>
          </p:cNvPr>
          <p:cNvSpPr>
            <a:spLocks noGrp="1"/>
          </p:cNvSpPr>
          <p:nvPr>
            <p:ph type="title"/>
          </p:nvPr>
        </p:nvSpPr>
        <p:spPr>
          <a:xfrm>
            <a:off x="2052145" y="748932"/>
            <a:ext cx="10694024" cy="1537068"/>
          </a:xfrm>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A891A81F-14A4-085D-461E-F1477A37AD83}"/>
              </a:ext>
            </a:extLst>
          </p:cNvPr>
          <p:cNvSpPr>
            <a:spLocks noGrp="1"/>
          </p:cNvSpPr>
          <p:nvPr>
            <p:ph idx="1"/>
          </p:nvPr>
        </p:nvSpPr>
        <p:spPr>
          <a:xfrm>
            <a:off x="2192654" y="2560320"/>
            <a:ext cx="10698480" cy="4533146"/>
          </a:xfrm>
        </p:spPr>
        <p:txBody>
          <a:bodyPr/>
          <a:lstStyle/>
          <a:p>
            <a:pPr algn="just"/>
            <a:r>
              <a:rPr lang="en-IN" sz="1800" kern="0" dirty="0">
                <a:effectLst/>
                <a:latin typeface="Times New Roman" panose="02020603050405020304" pitchFamily="18" charset="0"/>
                <a:ea typeface="Calibri" panose="020F0502020204030204" pitchFamily="34" charset="0"/>
              </a:rPr>
              <a:t>The Python Memory Management Prediction Service presents a promising solution for developers seeking to optimize memory usage and improve performance in Python applications.</a:t>
            </a:r>
          </a:p>
          <a:p>
            <a:pPr algn="just"/>
            <a:r>
              <a:rPr lang="en-IN" sz="1800" kern="0" dirty="0">
                <a:effectLst/>
                <a:latin typeface="Times New Roman" panose="02020603050405020304" pitchFamily="18" charset="0"/>
                <a:ea typeface="Calibri" panose="020F0502020204030204" pitchFamily="34" charset="0"/>
              </a:rPr>
              <a:t>By leveraging machine learning algorithms and code analysis techniques, the service offers valuable insights into memory consumption patterns, enabling developers to make informed decisions and proactively address memory-related issues. </a:t>
            </a:r>
          </a:p>
          <a:p>
            <a:pPr algn="just"/>
            <a:r>
              <a:rPr lang="en-IN" sz="1800" dirty="0">
                <a:effectLst/>
                <a:latin typeface="Times New Roman" panose="02020603050405020304" pitchFamily="18" charset="0"/>
                <a:ea typeface="Calibri" panose="020F0502020204030204" pitchFamily="34" charset="0"/>
              </a:rPr>
              <a:t> With ongoing refinement and innovation, the prediction service holds the potential to evolve into an indispensable tool for memory management in Python and beyond.</a:t>
            </a:r>
            <a:endParaRPr lang="en-IN" sz="1800" dirty="0">
              <a:effectLst/>
              <a:latin typeface="Calibri" panose="020F0502020204030204" pitchFamily="34" charset="0"/>
              <a:ea typeface="Calibri" panose="020F0502020204030204" pitchFamily="34" charset="0"/>
            </a:endParaRPr>
          </a:p>
          <a:p>
            <a:pPr algn="just"/>
            <a:r>
              <a:rPr lang="en-IN" sz="1800" kern="0" dirty="0">
                <a:effectLst/>
                <a:latin typeface="Times New Roman" panose="02020603050405020304" pitchFamily="18" charset="0"/>
                <a:ea typeface="Calibri" panose="020F0502020204030204" pitchFamily="34" charset="0"/>
              </a:rPr>
              <a:t>While there are challenges and limitations to be addressed, the potential benefits in terms of enhanced productivity, software quality, and resource optimization make the prediction service a valuable asset in the toolkit of Python developers.</a:t>
            </a:r>
            <a:endParaRPr lang="en-IN" dirty="0"/>
          </a:p>
        </p:txBody>
      </p:sp>
    </p:spTree>
    <p:extLst>
      <p:ext uri="{BB962C8B-B14F-4D97-AF65-F5344CB8AC3E}">
        <p14:creationId xmlns:p14="http://schemas.microsoft.com/office/powerpoint/2010/main" val="3343143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097D73-4BB1-EF16-B483-58F7BFE5DD5F}"/>
              </a:ext>
            </a:extLst>
          </p:cNvPr>
          <p:cNvSpPr txBox="1"/>
          <p:nvPr/>
        </p:nvSpPr>
        <p:spPr>
          <a:xfrm>
            <a:off x="925551" y="584768"/>
            <a:ext cx="202952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Introduction :</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D38CB95-A600-CABE-93D1-841369EB3DA2}"/>
              </a:ext>
            </a:extLst>
          </p:cNvPr>
          <p:cNvSpPr txBox="1"/>
          <p:nvPr/>
        </p:nvSpPr>
        <p:spPr>
          <a:xfrm>
            <a:off x="925551" y="1659553"/>
            <a:ext cx="6556918" cy="923330"/>
          </a:xfrm>
          <a:prstGeom prst="rect">
            <a:avLst/>
          </a:prstGeom>
          <a:noFill/>
        </p:spPr>
        <p:txBody>
          <a:bodyPr wrap="square" rtlCol="0">
            <a:spAutoFit/>
          </a:bodyPr>
          <a:lstStyle/>
          <a:p>
            <a:r>
              <a:rPr lang="en-US" sz="1800" kern="0" dirty="0">
                <a:effectLst/>
                <a:latin typeface="Times New Roman" panose="02020603050405020304" pitchFamily="18" charset="0"/>
                <a:ea typeface="Calibri" panose="020F0502020204030204" pitchFamily="34" charset="0"/>
              </a:rPr>
              <a:t>1. This project outlines the importance of efficient memory management in Python development and highlights the need for tools and services to assist developers in this aspect. </a:t>
            </a:r>
            <a:endParaRPr lang="en-IN" dirty="0"/>
          </a:p>
        </p:txBody>
      </p:sp>
      <p:sp>
        <p:nvSpPr>
          <p:cNvPr id="4" name="TextBox 3">
            <a:extLst>
              <a:ext uri="{FF2B5EF4-FFF2-40B4-BE49-F238E27FC236}">
                <a16:creationId xmlns:a16="http://schemas.microsoft.com/office/drawing/2014/main" id="{D1553BBE-BDD8-C9DD-45B9-74B733F88E5E}"/>
              </a:ext>
            </a:extLst>
          </p:cNvPr>
          <p:cNvSpPr txBox="1"/>
          <p:nvPr/>
        </p:nvSpPr>
        <p:spPr>
          <a:xfrm>
            <a:off x="925551" y="2989891"/>
            <a:ext cx="6556916" cy="1477328"/>
          </a:xfrm>
          <a:prstGeom prst="rect">
            <a:avLst/>
          </a:prstGeom>
          <a:noFill/>
        </p:spPr>
        <p:txBody>
          <a:bodyPr wrap="square" rtlCol="0">
            <a:spAutoFit/>
          </a:bodyPr>
          <a:lstStyle/>
          <a:p>
            <a:r>
              <a:rPr lang="en-US" sz="1800" kern="0" dirty="0">
                <a:effectLst/>
                <a:latin typeface="Times New Roman" panose="02020603050405020304" pitchFamily="18" charset="0"/>
                <a:ea typeface="Calibri" panose="020F0502020204030204" pitchFamily="34" charset="0"/>
              </a:rPr>
              <a:t>2. The proposed Python Memory Management Prediction Service aims to fill this gap by providing developers with valuable insights into memory usage behavior, ultimately contributing to enhanced performance, optimized resource utilization, and improved software quality.</a:t>
            </a:r>
            <a:endParaRPr lang="en-IN" dirty="0"/>
          </a:p>
        </p:txBody>
      </p:sp>
      <p:sp>
        <p:nvSpPr>
          <p:cNvPr id="5" name="TextBox 4">
            <a:extLst>
              <a:ext uri="{FF2B5EF4-FFF2-40B4-BE49-F238E27FC236}">
                <a16:creationId xmlns:a16="http://schemas.microsoft.com/office/drawing/2014/main" id="{00AD65EF-D36D-EFCB-EFE5-CD5C37D3E2E8}"/>
              </a:ext>
            </a:extLst>
          </p:cNvPr>
          <p:cNvSpPr txBox="1"/>
          <p:nvPr/>
        </p:nvSpPr>
        <p:spPr>
          <a:xfrm>
            <a:off x="836343" y="4882927"/>
            <a:ext cx="6556916" cy="923330"/>
          </a:xfrm>
          <a:prstGeom prst="rect">
            <a:avLst/>
          </a:prstGeom>
          <a:noFill/>
        </p:spPr>
        <p:txBody>
          <a:bodyPr wrap="square" rtlCol="0">
            <a:spAutoFit/>
          </a:bodyPr>
          <a:lstStyle/>
          <a:p>
            <a:r>
              <a:rPr lang="en-US" sz="1800" kern="0" dirty="0">
                <a:effectLst/>
                <a:latin typeface="Times New Roman" panose="02020603050405020304" pitchFamily="18" charset="0"/>
                <a:ea typeface="Calibri" panose="020F0502020204030204" pitchFamily="34" charset="0"/>
              </a:rPr>
              <a:t>3.The service leverages machine learning algorithms trained on vast datasets of Python code snippets and their corresponding memory usage patterns. </a:t>
            </a:r>
            <a:endParaRPr lang="en-IN" dirty="0"/>
          </a:p>
        </p:txBody>
      </p:sp>
      <p:sp>
        <p:nvSpPr>
          <p:cNvPr id="6" name="TextBox 5">
            <a:extLst>
              <a:ext uri="{FF2B5EF4-FFF2-40B4-BE49-F238E27FC236}">
                <a16:creationId xmlns:a16="http://schemas.microsoft.com/office/drawing/2014/main" id="{75DBF5E3-006C-C329-4CF4-D4D7D5499A1A}"/>
              </a:ext>
            </a:extLst>
          </p:cNvPr>
          <p:cNvSpPr txBox="1"/>
          <p:nvPr/>
        </p:nvSpPr>
        <p:spPr>
          <a:xfrm>
            <a:off x="836343" y="6213265"/>
            <a:ext cx="6556916" cy="923330"/>
          </a:xfrm>
          <a:prstGeom prst="rect">
            <a:avLst/>
          </a:prstGeom>
          <a:noFill/>
        </p:spPr>
        <p:txBody>
          <a:bodyPr wrap="square" rtlCol="0">
            <a:spAutoFit/>
          </a:bodyPr>
          <a:lstStyle/>
          <a:p>
            <a:r>
              <a:rPr lang="en-US" sz="1800" kern="0" dirty="0">
                <a:effectLst/>
                <a:latin typeface="Times New Roman" panose="02020603050405020304" pitchFamily="18" charset="0"/>
                <a:ea typeface="Calibri" panose="020F0502020204030204" pitchFamily="34" charset="0"/>
              </a:rPr>
              <a:t>4. In Python, memory management is handled by the Python runtime, primarily through mechanisms such as reference counting and garbage collection. </a:t>
            </a:r>
            <a:endParaRPr lang="en-IN" dirty="0"/>
          </a:p>
        </p:txBody>
      </p:sp>
      <p:pic>
        <p:nvPicPr>
          <p:cNvPr id="1026" name="Picture 2" descr="Transparent memory offloading: more memory at a fraction of the cost and  power - Engineering at Meta">
            <a:extLst>
              <a:ext uri="{FF2B5EF4-FFF2-40B4-BE49-F238E27FC236}">
                <a16:creationId xmlns:a16="http://schemas.microsoft.com/office/drawing/2014/main" id="{E30E05B6-3348-1938-6718-B08BD4E4E7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2468" y="1750740"/>
            <a:ext cx="6004932" cy="5765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792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3362801" y="458510"/>
            <a:ext cx="4160401" cy="519946"/>
          </a:xfrm>
          <a:prstGeom prst="rect">
            <a:avLst/>
          </a:prstGeom>
          <a:noFill/>
          <a:ln/>
        </p:spPr>
        <p:txBody>
          <a:bodyPr wrap="none" rtlCol="0" anchor="t"/>
          <a:lstStyle/>
          <a:p>
            <a:pPr marL="0" indent="0">
              <a:lnSpc>
                <a:spcPts val="4095"/>
              </a:lnSpc>
              <a:buNone/>
            </a:pPr>
            <a:r>
              <a:rPr lang="en-US" sz="3276" b="1" dirty="0">
                <a:solidFill>
                  <a:srgbClr val="FF726D"/>
                </a:solidFill>
                <a:latin typeface="Inconsolata" pitchFamily="34" charset="0"/>
                <a:ea typeface="Inconsolata" pitchFamily="34" charset="-122"/>
              </a:rPr>
              <a:t>Initial stage:</a:t>
            </a:r>
            <a:endParaRPr lang="en-US" sz="3276" dirty="0"/>
          </a:p>
        </p:txBody>
      </p:sp>
      <p:sp>
        <p:nvSpPr>
          <p:cNvPr id="7" name="Shape 4"/>
          <p:cNvSpPr/>
          <p:nvPr/>
        </p:nvSpPr>
        <p:spPr>
          <a:xfrm>
            <a:off x="2856547" y="1228011"/>
            <a:ext cx="3196590" cy="6688438"/>
          </a:xfrm>
          <a:prstGeom prst="roundRect">
            <a:avLst>
              <a:gd name="adj" fmla="val 1978"/>
            </a:avLst>
          </a:prstGeom>
          <a:solidFill>
            <a:srgbClr val="382748"/>
          </a:solidFill>
          <a:ln/>
        </p:spPr>
      </p:sp>
      <p:sp>
        <p:nvSpPr>
          <p:cNvPr id="8" name="Text 5"/>
          <p:cNvSpPr/>
          <p:nvPr/>
        </p:nvSpPr>
        <p:spPr>
          <a:xfrm>
            <a:off x="3251656" y="1529483"/>
            <a:ext cx="2191345" cy="519827"/>
          </a:xfrm>
          <a:prstGeom prst="rect">
            <a:avLst/>
          </a:prstGeom>
          <a:noFill/>
          <a:ln/>
        </p:spPr>
        <p:txBody>
          <a:bodyPr wrap="square" rtlCol="0" anchor="t"/>
          <a:lstStyle/>
          <a:p>
            <a:pPr marL="0" indent="0" algn="ctr">
              <a:lnSpc>
                <a:spcPts val="2047"/>
              </a:lnSpc>
              <a:buNone/>
            </a:pPr>
            <a:r>
              <a:rPr lang="en-US" sz="1638" b="1" dirty="0">
                <a:solidFill>
                  <a:srgbClr val="FF726D"/>
                </a:solidFill>
                <a:latin typeface="Inconsolata" pitchFamily="34" charset="0"/>
                <a:ea typeface="Inconsolata" pitchFamily="34" charset="-122"/>
                <a:cs typeface="Inconsolata" pitchFamily="34" charset="-120"/>
              </a:rPr>
              <a:t>Memory Management Strategies</a:t>
            </a:r>
            <a:endParaRPr lang="en-US" sz="1638" dirty="0"/>
          </a:p>
        </p:txBody>
      </p:sp>
      <p:sp>
        <p:nvSpPr>
          <p:cNvPr id="9" name="Text 6"/>
          <p:cNvSpPr/>
          <p:nvPr/>
        </p:nvSpPr>
        <p:spPr>
          <a:xfrm>
            <a:off x="2856548" y="2442575"/>
            <a:ext cx="2863930" cy="5162066"/>
          </a:xfrm>
          <a:prstGeom prst="rect">
            <a:avLst/>
          </a:prstGeom>
          <a:noFill/>
          <a:ln/>
        </p:spPr>
        <p:txBody>
          <a:bodyPr wrap="square" rtlCol="0" anchor="t"/>
          <a:lstStyle/>
          <a:p>
            <a:pPr marL="0" indent="0" algn="just">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Contiguous Memory Allocation: In this strategy, memory is divided into partitions, and processes are allocated contiguous blocks of memory. </a:t>
            </a:r>
          </a:p>
          <a:p>
            <a:pPr marL="0" indent="0" algn="just">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gn="just">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 Dynamic Memory Allocation: Systems may also dynamically allocate memory during runtime using techniques like malloc() and free() in C, or new and delete operators in C++.</a:t>
            </a:r>
          </a:p>
          <a:p>
            <a:pPr marL="0" indent="0" algn="just">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gn="just">
              <a:lnSpc>
                <a:spcPts val="2097"/>
              </a:lnSpc>
              <a:buNone/>
            </a:pPr>
            <a:r>
              <a:rPr lang="en-US" sz="1310" dirty="0">
                <a:latin typeface="Times New Roman" panose="02020603050405020304" pitchFamily="18" charset="0"/>
                <a:cs typeface="Times New Roman" panose="02020603050405020304" pitchFamily="18" charset="0"/>
              </a:rPr>
              <a:t>Memory Fragmentation: Memory fragmentation occurs when memory is allocated and deallocated in a way that leaves small gaps between allocated blocks of memory. </a:t>
            </a:r>
          </a:p>
        </p:txBody>
      </p:sp>
      <p:sp>
        <p:nvSpPr>
          <p:cNvPr id="10" name="Shape 7"/>
          <p:cNvSpPr/>
          <p:nvPr/>
        </p:nvSpPr>
        <p:spPr>
          <a:xfrm>
            <a:off x="5938935" y="1259809"/>
            <a:ext cx="3189268" cy="6688438"/>
          </a:xfrm>
          <a:prstGeom prst="roundRect">
            <a:avLst>
              <a:gd name="adj" fmla="val 1978"/>
            </a:avLst>
          </a:prstGeom>
          <a:solidFill>
            <a:srgbClr val="382748"/>
          </a:solidFill>
          <a:ln/>
        </p:spPr>
      </p:sp>
      <p:sp>
        <p:nvSpPr>
          <p:cNvPr id="11" name="Text 8"/>
          <p:cNvSpPr/>
          <p:nvPr/>
        </p:nvSpPr>
        <p:spPr>
          <a:xfrm>
            <a:off x="6427529" y="1654254"/>
            <a:ext cx="2191345" cy="519827"/>
          </a:xfrm>
          <a:prstGeom prst="rect">
            <a:avLst/>
          </a:prstGeom>
          <a:noFill/>
          <a:ln/>
        </p:spPr>
        <p:txBody>
          <a:bodyPr wrap="square" rtlCol="0" anchor="t"/>
          <a:lstStyle/>
          <a:p>
            <a:pPr marL="0" indent="0" algn="ctr">
              <a:lnSpc>
                <a:spcPts val="2047"/>
              </a:lnSpc>
              <a:buNone/>
            </a:pPr>
            <a:r>
              <a:rPr lang="en-US" sz="1638" b="1" dirty="0">
                <a:solidFill>
                  <a:srgbClr val="FF726D"/>
                </a:solidFill>
                <a:latin typeface="Inconsolata" pitchFamily="34" charset="0"/>
                <a:ea typeface="Inconsolata" pitchFamily="34" charset="-122"/>
                <a:cs typeface="Inconsolata" pitchFamily="34" charset="-120"/>
              </a:rPr>
              <a:t>Optimization Techniques</a:t>
            </a:r>
            <a:endParaRPr lang="en-US" sz="1638" dirty="0"/>
          </a:p>
        </p:txBody>
      </p:sp>
      <p:sp>
        <p:nvSpPr>
          <p:cNvPr id="12" name="Text 9"/>
          <p:cNvSpPr/>
          <p:nvPr/>
        </p:nvSpPr>
        <p:spPr>
          <a:xfrm>
            <a:off x="6213358" y="2453944"/>
            <a:ext cx="2536225" cy="4922728"/>
          </a:xfrm>
          <a:prstGeom prst="rect">
            <a:avLst/>
          </a:prstGeom>
          <a:noFill/>
          <a:ln/>
        </p:spPr>
        <p:txBody>
          <a:bodyPr wrap="square" rtlCol="0" anchor="t"/>
          <a:lstStyle/>
          <a:p>
            <a:pPr marL="0" indent="0" algn="just">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Enhance algorithm efficiency through analysis, design, and heuristics.</a:t>
            </a:r>
          </a:p>
          <a:p>
            <a:pPr marL="0" indent="0" algn="just">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gn="just">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     Code Optimization: Improve code efficiency via loop optimization, data structure choice, and </a:t>
            </a:r>
            <a:r>
              <a:rPr lang="en-US" sz="1310" dirty="0" err="1">
                <a:solidFill>
                  <a:srgbClr val="DAD1E6"/>
                </a:solidFill>
                <a:latin typeface="Times New Roman" panose="02020603050405020304" pitchFamily="18" charset="0"/>
                <a:ea typeface="Fira Sans" pitchFamily="34" charset="-122"/>
                <a:cs typeface="Times New Roman" panose="02020603050405020304" pitchFamily="18" charset="0"/>
              </a:rPr>
              <a:t>inlining.Utilize</a:t>
            </a: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 compiler optimizations for streamlined machine code.</a:t>
            </a:r>
          </a:p>
          <a:p>
            <a:pPr marL="0" indent="0" algn="just">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Memory Optimization:</a:t>
            </a:r>
          </a:p>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Optimize memory usage with pooling, alignment,</a:t>
            </a:r>
          </a:p>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compression, and access pattern optimization.</a:t>
            </a:r>
            <a:endParaRPr lang="en-US" sz="1310" dirty="0">
              <a:latin typeface="Times New Roman" panose="02020603050405020304" pitchFamily="18" charset="0"/>
              <a:cs typeface="Times New Roman" panose="02020603050405020304" pitchFamily="18" charset="0"/>
            </a:endParaRPr>
          </a:p>
        </p:txBody>
      </p:sp>
      <p:sp>
        <p:nvSpPr>
          <p:cNvPr id="13" name="Shape 10"/>
          <p:cNvSpPr/>
          <p:nvPr/>
        </p:nvSpPr>
        <p:spPr>
          <a:xfrm>
            <a:off x="9128203" y="1291607"/>
            <a:ext cx="2627889" cy="6688438"/>
          </a:xfrm>
          <a:prstGeom prst="roundRect">
            <a:avLst>
              <a:gd name="adj" fmla="val 1978"/>
            </a:avLst>
          </a:prstGeom>
          <a:solidFill>
            <a:srgbClr val="382748"/>
          </a:solidFill>
          <a:ln/>
        </p:spPr>
      </p:sp>
      <p:sp>
        <p:nvSpPr>
          <p:cNvPr id="14" name="Text 11"/>
          <p:cNvSpPr/>
          <p:nvPr/>
        </p:nvSpPr>
        <p:spPr>
          <a:xfrm>
            <a:off x="9111696" y="1840323"/>
            <a:ext cx="2080141" cy="259913"/>
          </a:xfrm>
          <a:prstGeom prst="rect">
            <a:avLst/>
          </a:prstGeom>
          <a:noFill/>
          <a:ln/>
        </p:spPr>
        <p:txBody>
          <a:bodyPr wrap="none" rtlCol="0" anchor="t"/>
          <a:lstStyle/>
          <a:p>
            <a:pPr marL="0" indent="0">
              <a:lnSpc>
                <a:spcPts val="2047"/>
              </a:lnSpc>
              <a:buNone/>
            </a:pPr>
            <a:r>
              <a:rPr lang="en-US" sz="1638" b="1" dirty="0">
                <a:solidFill>
                  <a:srgbClr val="FF726D"/>
                </a:solidFill>
                <a:latin typeface="Inconsolata" pitchFamily="34" charset="0"/>
                <a:ea typeface="Inconsolata" pitchFamily="34" charset="-122"/>
                <a:cs typeface="Inconsolata" pitchFamily="34" charset="-120"/>
              </a:rPr>
              <a:t>Project Scope</a:t>
            </a:r>
            <a:endParaRPr lang="en-US" sz="1638" dirty="0"/>
          </a:p>
        </p:txBody>
      </p:sp>
      <p:sp>
        <p:nvSpPr>
          <p:cNvPr id="15" name="Text 12"/>
          <p:cNvSpPr/>
          <p:nvPr/>
        </p:nvSpPr>
        <p:spPr>
          <a:xfrm>
            <a:off x="8978324" y="2454329"/>
            <a:ext cx="2191345" cy="3675036"/>
          </a:xfrm>
          <a:prstGeom prst="rect">
            <a:avLst/>
          </a:prstGeom>
          <a:noFill/>
          <a:ln/>
        </p:spPr>
        <p:txBody>
          <a:bodyPr wrap="square" rtlCol="0" anchor="t"/>
          <a:lstStyle/>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Analyze memory consumption patterns of Python code snippets.</a:t>
            </a:r>
          </a:p>
          <a:p>
            <a:pPr marL="0" indent="0">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Develop predictive models using machine learning algorithms.</a:t>
            </a:r>
          </a:p>
          <a:p>
            <a:pPr marL="0" indent="0">
              <a:lnSpc>
                <a:spcPts val="2097"/>
              </a:lnSpc>
              <a:buNone/>
            </a:pPr>
            <a:endParaRPr lang="en-US" sz="1310" dirty="0">
              <a:solidFill>
                <a:srgbClr val="DAD1E6"/>
              </a:solidFill>
              <a:latin typeface="Times New Roman" panose="02020603050405020304" pitchFamily="18" charset="0"/>
              <a:ea typeface="Fira Sans" pitchFamily="34" charset="-122"/>
              <a:cs typeface="Times New Roman" panose="02020603050405020304" pitchFamily="18" charset="0"/>
            </a:endParaRPr>
          </a:p>
          <a:p>
            <a:pPr marL="0" indent="0">
              <a:lnSpc>
                <a:spcPts val="2097"/>
              </a:lnSpc>
              <a:buNone/>
            </a:pPr>
            <a:r>
              <a:rPr lang="en-US" sz="1310" dirty="0">
                <a:solidFill>
                  <a:srgbClr val="DAD1E6"/>
                </a:solidFill>
                <a:latin typeface="Times New Roman" panose="02020603050405020304" pitchFamily="18" charset="0"/>
                <a:ea typeface="Fira Sans" pitchFamily="34" charset="-122"/>
                <a:cs typeface="Times New Roman" panose="02020603050405020304" pitchFamily="18" charset="0"/>
              </a:rPr>
              <a:t>Evaluate model accuracy and performance across diverse code scenarios.</a:t>
            </a:r>
            <a:endParaRPr lang="en-US" sz="131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72173"/>
            <a:ext cx="14630400" cy="8432244"/>
          </a:xfrm>
          <a:prstGeom prst="rect">
            <a:avLst/>
          </a:prstGeom>
          <a:solidFill>
            <a:srgbClr val="241631"/>
          </a:solidFill>
          <a:ln/>
        </p:spPr>
      </p:sp>
      <p:sp>
        <p:nvSpPr>
          <p:cNvPr id="4" name="Text 2"/>
          <p:cNvSpPr/>
          <p:nvPr/>
        </p:nvSpPr>
        <p:spPr>
          <a:xfrm>
            <a:off x="3621167" y="427673"/>
            <a:ext cx="6025515" cy="486013"/>
          </a:xfrm>
          <a:prstGeom prst="rect">
            <a:avLst/>
          </a:prstGeom>
          <a:noFill/>
          <a:ln/>
        </p:spPr>
        <p:txBody>
          <a:bodyPr wrap="none" rtlCol="0" anchor="t"/>
          <a:lstStyle/>
          <a:p>
            <a:pPr marL="0" indent="0">
              <a:lnSpc>
                <a:spcPts val="3827"/>
              </a:lnSpc>
              <a:buNone/>
            </a:pPr>
            <a:r>
              <a:rPr lang="en-US" sz="3062" b="1" dirty="0">
                <a:solidFill>
                  <a:srgbClr val="FF726D"/>
                </a:solidFill>
                <a:latin typeface="Inconsolata" pitchFamily="34" charset="0"/>
                <a:ea typeface="Inconsolata" pitchFamily="34" charset="-122"/>
                <a:cs typeface="Inconsolata" pitchFamily="34" charset="-120"/>
              </a:rPr>
              <a:t>Data Collection and Preparation</a:t>
            </a:r>
            <a:endParaRPr lang="en-US" sz="3062" dirty="0"/>
          </a:p>
        </p:txBody>
      </p:sp>
      <p:sp>
        <p:nvSpPr>
          <p:cNvPr id="5" name="Text 3"/>
          <p:cNvSpPr/>
          <p:nvPr/>
        </p:nvSpPr>
        <p:spPr>
          <a:xfrm>
            <a:off x="3621167" y="1224678"/>
            <a:ext cx="7388066" cy="1072474"/>
          </a:xfrm>
          <a:prstGeom prst="rect">
            <a:avLst/>
          </a:prstGeom>
          <a:noFill/>
          <a:ln/>
        </p:spPr>
        <p:txBody>
          <a:bodyPr wrap="square" rtlCol="0" anchor="t"/>
          <a:lstStyle/>
          <a:p>
            <a:pPr marL="0" indent="0" algn="just">
              <a:lnSpc>
                <a:spcPts val="1960"/>
              </a:lnSpc>
              <a:buNone/>
            </a:pPr>
            <a:r>
              <a:rPr lang="en-US" sz="1225" dirty="0">
                <a:solidFill>
                  <a:srgbClr val="DAD1E6"/>
                </a:solidFill>
                <a:latin typeface="Fira Sans" pitchFamily="34" charset="0"/>
                <a:ea typeface="Fira Sans" pitchFamily="34" charset="-122"/>
                <a:cs typeface="Fira Sans" pitchFamily="34" charset="-120"/>
              </a:rPr>
              <a:t>The data sources for this project are taken from databases like the ACM digital library, IEEE Xplore, and Google Scholar, which contain a wealth of research papers on memory management techniques in compiler design</a:t>
            </a:r>
            <a:endParaRPr lang="en-US" sz="1225" dirty="0"/>
          </a:p>
        </p:txBody>
      </p:sp>
      <p:sp>
        <p:nvSpPr>
          <p:cNvPr id="6" name="Text 4"/>
          <p:cNvSpPr/>
          <p:nvPr/>
        </p:nvSpPr>
        <p:spPr>
          <a:xfrm>
            <a:off x="3621167" y="2576194"/>
            <a:ext cx="7388066" cy="1243608"/>
          </a:xfrm>
          <a:prstGeom prst="rect">
            <a:avLst/>
          </a:prstGeom>
          <a:noFill/>
          <a:ln/>
        </p:spPr>
        <p:txBody>
          <a:bodyPr wrap="square" rtlCol="0" anchor="t"/>
          <a:lstStyle/>
          <a:p>
            <a:pPr marL="0" indent="0" algn="just">
              <a:lnSpc>
                <a:spcPts val="1960"/>
              </a:lnSpc>
              <a:buNone/>
            </a:pPr>
            <a:r>
              <a:rPr lang="en-US" sz="1225" dirty="0">
                <a:solidFill>
                  <a:srgbClr val="DAD1E6"/>
                </a:solidFill>
                <a:latin typeface="Fira Sans" pitchFamily="34" charset="0"/>
                <a:ea typeface="Fira Sans" pitchFamily="34" charset="-122"/>
                <a:cs typeface="Fira Sans" pitchFamily="34" charset="-120"/>
              </a:rPr>
              <a:t>To ensure the quality and relevance of the collected data, a thorough data cleansing and preprocessing step has been undertaken. The research papers and other sources have been carefully inspected to verify their direct relevance to the specific memory management techniques being analyzed. </a:t>
            </a:r>
            <a:endParaRPr lang="en-US" sz="1225" dirty="0"/>
          </a:p>
        </p:txBody>
      </p:sp>
      <p:sp>
        <p:nvSpPr>
          <p:cNvPr id="7" name="Text 5"/>
          <p:cNvSpPr/>
          <p:nvPr/>
        </p:nvSpPr>
        <p:spPr>
          <a:xfrm>
            <a:off x="3621167" y="4288295"/>
            <a:ext cx="3011924" cy="243007"/>
          </a:xfrm>
          <a:prstGeom prst="rect">
            <a:avLst/>
          </a:prstGeom>
          <a:noFill/>
          <a:ln/>
        </p:spPr>
        <p:txBody>
          <a:bodyPr wrap="none" rtlCol="0" anchor="t"/>
          <a:lstStyle/>
          <a:p>
            <a:pPr marL="0" indent="0">
              <a:lnSpc>
                <a:spcPts val="1914"/>
              </a:lnSpc>
              <a:buNone/>
            </a:pPr>
            <a:r>
              <a:rPr lang="en-US" sz="1531" b="1" dirty="0">
                <a:solidFill>
                  <a:srgbClr val="FF726D"/>
                </a:solidFill>
                <a:latin typeface="Inconsolata" pitchFamily="34" charset="0"/>
                <a:ea typeface="Inconsolata" pitchFamily="34" charset="-122"/>
                <a:cs typeface="Inconsolata" pitchFamily="34" charset="-120"/>
              </a:rPr>
              <a:t>Exploratory Data Analysis (EDA)</a:t>
            </a:r>
            <a:endParaRPr lang="en-US" sz="1531" dirty="0"/>
          </a:p>
        </p:txBody>
      </p:sp>
      <p:sp>
        <p:nvSpPr>
          <p:cNvPr id="8" name="Text 6"/>
          <p:cNvSpPr/>
          <p:nvPr/>
        </p:nvSpPr>
        <p:spPr>
          <a:xfrm>
            <a:off x="3498504" y="5034268"/>
            <a:ext cx="7388066" cy="1072474"/>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The next step in the project involves conducting a comprehensive exploratory data analysis (EDA) on the collected data. The performance characteristics of different memory management strategies, such as static, stack, and heap, will be analyzed in-depth based on the data gathered from research papers and compiler benchmarks. </a:t>
            </a:r>
            <a:endParaRPr lang="en-US" sz="1225" dirty="0"/>
          </a:p>
        </p:txBody>
      </p:sp>
      <p:sp>
        <p:nvSpPr>
          <p:cNvPr id="9" name="Text 7"/>
          <p:cNvSpPr/>
          <p:nvPr/>
        </p:nvSpPr>
        <p:spPr>
          <a:xfrm>
            <a:off x="3498504" y="6432210"/>
            <a:ext cx="7388066" cy="1243608"/>
          </a:xfrm>
          <a:prstGeom prst="rect">
            <a:avLst/>
          </a:prstGeom>
          <a:noFill/>
          <a:ln/>
        </p:spPr>
        <p:txBody>
          <a:bodyPr wrap="square" rtlCol="0" anchor="t"/>
          <a:lstStyle/>
          <a:p>
            <a:pPr marL="0" indent="0">
              <a:lnSpc>
                <a:spcPts val="1960"/>
              </a:lnSpc>
              <a:buNone/>
            </a:pPr>
            <a:r>
              <a:rPr lang="en-US" sz="1225" dirty="0">
                <a:solidFill>
                  <a:srgbClr val="DAD1E6"/>
                </a:solidFill>
                <a:latin typeface="Fira Sans" pitchFamily="34" charset="0"/>
                <a:ea typeface="Fira Sans" pitchFamily="34" charset="-122"/>
                <a:cs typeface="Fira Sans" pitchFamily="34" charset="-120"/>
              </a:rPr>
              <a:t>To facilitate this analysis, the team will implement various visualization techniques, including histograms, boxplots, and kernel density plots. These visualizations will help the team gain a deeper understanding of the distribution of key variables, such as execution time, memory usage, and cache misses, for each memory management strategy. </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5447823" cy="8229600"/>
          </a:xfrm>
          <a:prstGeom prst="rect">
            <a:avLst/>
          </a:prstGeom>
        </p:spPr>
      </p:pic>
      <p:sp>
        <p:nvSpPr>
          <p:cNvPr id="5" name="Text 2"/>
          <p:cNvSpPr/>
          <p:nvPr/>
        </p:nvSpPr>
        <p:spPr>
          <a:xfrm>
            <a:off x="5447943" y="800457"/>
            <a:ext cx="3890605" cy="486370"/>
          </a:xfrm>
          <a:prstGeom prst="rect">
            <a:avLst/>
          </a:prstGeom>
          <a:noFill/>
          <a:ln/>
        </p:spPr>
        <p:txBody>
          <a:bodyPr wrap="none" rtlCol="0" anchor="t"/>
          <a:lstStyle/>
          <a:p>
            <a:pPr marL="0" indent="0">
              <a:lnSpc>
                <a:spcPts val="3829"/>
              </a:lnSpc>
              <a:buNone/>
            </a:pPr>
            <a:r>
              <a:rPr lang="en-US" sz="3064" b="1" dirty="0">
                <a:solidFill>
                  <a:srgbClr val="FF726D"/>
                </a:solidFill>
                <a:latin typeface="Inconsolata" pitchFamily="34" charset="0"/>
                <a:ea typeface="Inconsolata" pitchFamily="34" charset="-122"/>
                <a:cs typeface="Inconsolata" pitchFamily="34" charset="-120"/>
              </a:rPr>
              <a:t>Proposed Design Work</a:t>
            </a:r>
            <a:endParaRPr lang="en-US" sz="3064" dirty="0"/>
          </a:p>
        </p:txBody>
      </p:sp>
      <p:sp>
        <p:nvSpPr>
          <p:cNvPr id="6" name="Shape 3"/>
          <p:cNvSpPr/>
          <p:nvPr/>
        </p:nvSpPr>
        <p:spPr>
          <a:xfrm>
            <a:off x="5447943" y="1641753"/>
            <a:ext cx="350044" cy="350044"/>
          </a:xfrm>
          <a:prstGeom prst="roundRect">
            <a:avLst>
              <a:gd name="adj" fmla="val 13338"/>
            </a:avLst>
          </a:prstGeom>
          <a:solidFill>
            <a:srgbClr val="382748"/>
          </a:solidFill>
          <a:ln/>
        </p:spPr>
      </p:sp>
      <p:sp>
        <p:nvSpPr>
          <p:cNvPr id="7" name="Text 4"/>
          <p:cNvSpPr/>
          <p:nvPr/>
        </p:nvSpPr>
        <p:spPr>
          <a:xfrm>
            <a:off x="5564505" y="1670804"/>
            <a:ext cx="116800" cy="291822"/>
          </a:xfrm>
          <a:prstGeom prst="rect">
            <a:avLst/>
          </a:prstGeom>
          <a:noFill/>
          <a:ln/>
        </p:spPr>
        <p:txBody>
          <a:bodyPr wrap="none" rtlCol="0" anchor="t"/>
          <a:lstStyle/>
          <a:p>
            <a:pPr marL="0" indent="0" algn="ctr">
              <a:lnSpc>
                <a:spcPts val="2298"/>
              </a:lnSpc>
              <a:buNone/>
            </a:pPr>
            <a:r>
              <a:rPr lang="en-US" sz="1838" b="1" dirty="0">
                <a:solidFill>
                  <a:srgbClr val="FF726D"/>
                </a:solidFill>
                <a:latin typeface="Inconsolata" pitchFamily="34" charset="0"/>
                <a:ea typeface="Inconsolata" pitchFamily="34" charset="-122"/>
                <a:cs typeface="Inconsolata" pitchFamily="34" charset="-120"/>
              </a:rPr>
              <a:t>1</a:t>
            </a:r>
            <a:endParaRPr lang="en-US" sz="1838" dirty="0"/>
          </a:p>
        </p:txBody>
      </p:sp>
      <p:sp>
        <p:nvSpPr>
          <p:cNvPr id="8" name="Text 5"/>
          <p:cNvSpPr/>
          <p:nvPr/>
        </p:nvSpPr>
        <p:spPr>
          <a:xfrm>
            <a:off x="5953601" y="1695212"/>
            <a:ext cx="2624852" cy="243126"/>
          </a:xfrm>
          <a:prstGeom prst="rect">
            <a:avLst/>
          </a:prstGeom>
          <a:noFill/>
          <a:ln/>
        </p:spPr>
        <p:txBody>
          <a:bodyPr wrap="none" rtlCol="0" anchor="t"/>
          <a:lstStyle/>
          <a:p>
            <a:pPr marL="0" indent="0">
              <a:lnSpc>
                <a:spcPts val="1915"/>
              </a:lnSpc>
              <a:buNone/>
            </a:pPr>
            <a:r>
              <a:rPr lang="en-US" sz="1532" b="1" dirty="0">
                <a:solidFill>
                  <a:srgbClr val="FF726D"/>
                </a:solidFill>
                <a:latin typeface="Inconsolata" pitchFamily="34" charset="0"/>
                <a:ea typeface="Inconsolata" pitchFamily="34" charset="-122"/>
                <a:cs typeface="Inconsolata" pitchFamily="34" charset="-120"/>
              </a:rPr>
              <a:t>Identify the Key Components</a:t>
            </a:r>
            <a:endParaRPr lang="en-US" sz="1532" dirty="0"/>
          </a:p>
        </p:txBody>
      </p:sp>
      <p:sp>
        <p:nvSpPr>
          <p:cNvPr id="9" name="Text 6"/>
          <p:cNvSpPr/>
          <p:nvPr/>
        </p:nvSpPr>
        <p:spPr>
          <a:xfrm>
            <a:off x="5953601" y="2031683"/>
            <a:ext cx="3112651" cy="3542704"/>
          </a:xfrm>
          <a:prstGeom prst="rect">
            <a:avLst/>
          </a:prstGeom>
          <a:noFill/>
          <a:ln/>
        </p:spPr>
        <p:txBody>
          <a:bodyPr wrap="square" rtlCol="0" anchor="t"/>
          <a:lstStyle/>
          <a:p>
            <a:pPr marL="0" indent="0" algn="just">
              <a:lnSpc>
                <a:spcPts val="1961"/>
              </a:lnSpc>
              <a:buNone/>
            </a:pPr>
            <a:r>
              <a:rPr lang="en-US" sz="1225" dirty="0">
                <a:solidFill>
                  <a:srgbClr val="DAD1E6"/>
                </a:solidFill>
                <a:latin typeface="Fira Sans" pitchFamily="34" charset="0"/>
                <a:ea typeface="Fira Sans" pitchFamily="34" charset="-122"/>
                <a:cs typeface="Fira Sans" pitchFamily="34" charset="-120"/>
              </a:rPr>
              <a:t>This design employs feature engineering to capture program characteristics relevant to memory usage patterns.</a:t>
            </a:r>
          </a:p>
          <a:p>
            <a:pPr marL="0" indent="0" algn="just">
              <a:lnSpc>
                <a:spcPts val="1961"/>
              </a:lnSpc>
              <a:buNone/>
            </a:pPr>
            <a:endParaRPr lang="en-US" sz="1225" dirty="0">
              <a:solidFill>
                <a:srgbClr val="DAD1E6"/>
              </a:solidFill>
              <a:latin typeface="Fira Sans" pitchFamily="34" charset="0"/>
              <a:ea typeface="Fira Sans" pitchFamily="34" charset="-122"/>
              <a:cs typeface="Fira Sans" pitchFamily="34" charset="-120"/>
            </a:endParaRPr>
          </a:p>
          <a:p>
            <a:pPr marL="0" indent="0" algn="just">
              <a:lnSpc>
                <a:spcPts val="1961"/>
              </a:lnSpc>
              <a:buNone/>
            </a:pPr>
            <a:r>
              <a:rPr lang="en-US" sz="1225" dirty="0">
                <a:solidFill>
                  <a:srgbClr val="DAD1E6"/>
                </a:solidFill>
                <a:latin typeface="Fira Sans" pitchFamily="34" charset="0"/>
                <a:ea typeface="Fira Sans" pitchFamily="34" charset="-122"/>
                <a:cs typeface="Fira Sans" pitchFamily="34" charset="-120"/>
              </a:rPr>
              <a:t> The Random Forest model, trained on historical data, predicts the performance impact of different strategies for a new program. </a:t>
            </a:r>
          </a:p>
          <a:p>
            <a:pPr marL="0" indent="0" algn="just">
              <a:lnSpc>
                <a:spcPts val="1961"/>
              </a:lnSpc>
              <a:buNone/>
            </a:pPr>
            <a:endParaRPr lang="en-US" sz="1225" dirty="0">
              <a:solidFill>
                <a:srgbClr val="DAD1E6"/>
              </a:solidFill>
              <a:latin typeface="Fira Sans" pitchFamily="34" charset="0"/>
              <a:ea typeface="Fira Sans" pitchFamily="34" charset="-122"/>
              <a:cs typeface="Fira Sans" pitchFamily="34" charset="-120"/>
            </a:endParaRPr>
          </a:p>
          <a:p>
            <a:pPr marL="0" indent="0" algn="just">
              <a:lnSpc>
                <a:spcPts val="1961"/>
              </a:lnSpc>
              <a:buNone/>
            </a:pPr>
            <a:r>
              <a:rPr lang="en-US" sz="1225" dirty="0">
                <a:solidFill>
                  <a:srgbClr val="DAD1E6"/>
                </a:solidFill>
                <a:latin typeface="Fira Sans" pitchFamily="34" charset="0"/>
                <a:ea typeface="Fira Sans" pitchFamily="34" charset="-122"/>
                <a:cs typeface="Fira Sans" pitchFamily="34" charset="-120"/>
              </a:rPr>
              <a:t>The strategy selection module, informed by predictions and program requirements, recommends the optimal approach. </a:t>
            </a:r>
            <a:endParaRPr lang="en-US" sz="1225" dirty="0"/>
          </a:p>
        </p:txBody>
      </p:sp>
      <p:sp>
        <p:nvSpPr>
          <p:cNvPr id="10" name="Shape 7"/>
          <p:cNvSpPr/>
          <p:nvPr/>
        </p:nvSpPr>
        <p:spPr>
          <a:xfrm>
            <a:off x="9221867" y="1641753"/>
            <a:ext cx="350044" cy="350044"/>
          </a:xfrm>
          <a:prstGeom prst="roundRect">
            <a:avLst>
              <a:gd name="adj" fmla="val 13338"/>
            </a:avLst>
          </a:prstGeom>
          <a:solidFill>
            <a:srgbClr val="382748"/>
          </a:solidFill>
          <a:ln/>
        </p:spPr>
      </p:sp>
      <p:sp>
        <p:nvSpPr>
          <p:cNvPr id="11" name="Text 8"/>
          <p:cNvSpPr/>
          <p:nvPr/>
        </p:nvSpPr>
        <p:spPr>
          <a:xfrm>
            <a:off x="9338429" y="1670804"/>
            <a:ext cx="116800" cy="291822"/>
          </a:xfrm>
          <a:prstGeom prst="rect">
            <a:avLst/>
          </a:prstGeom>
          <a:noFill/>
          <a:ln/>
        </p:spPr>
        <p:txBody>
          <a:bodyPr wrap="none" rtlCol="0" anchor="t"/>
          <a:lstStyle/>
          <a:p>
            <a:pPr marL="0" indent="0" algn="ctr">
              <a:lnSpc>
                <a:spcPts val="2298"/>
              </a:lnSpc>
              <a:buNone/>
            </a:pPr>
            <a:r>
              <a:rPr lang="en-US" sz="1838" b="1" dirty="0">
                <a:solidFill>
                  <a:srgbClr val="FF726D"/>
                </a:solidFill>
                <a:latin typeface="Inconsolata" pitchFamily="34" charset="0"/>
                <a:ea typeface="Inconsolata" pitchFamily="34" charset="-122"/>
                <a:cs typeface="Inconsolata" pitchFamily="34" charset="-120"/>
              </a:rPr>
              <a:t>2</a:t>
            </a:r>
            <a:endParaRPr lang="en-US" sz="1838" dirty="0"/>
          </a:p>
        </p:txBody>
      </p:sp>
      <p:sp>
        <p:nvSpPr>
          <p:cNvPr id="12" name="Text 9"/>
          <p:cNvSpPr/>
          <p:nvPr/>
        </p:nvSpPr>
        <p:spPr>
          <a:xfrm>
            <a:off x="9727525" y="1695212"/>
            <a:ext cx="1945243" cy="243126"/>
          </a:xfrm>
          <a:prstGeom prst="rect">
            <a:avLst/>
          </a:prstGeom>
          <a:noFill/>
          <a:ln/>
        </p:spPr>
        <p:txBody>
          <a:bodyPr wrap="none" rtlCol="0" anchor="t"/>
          <a:lstStyle/>
          <a:p>
            <a:pPr marL="0" indent="0">
              <a:lnSpc>
                <a:spcPts val="1915"/>
              </a:lnSpc>
              <a:buNone/>
            </a:pPr>
            <a:r>
              <a:rPr lang="en-US" sz="1532" b="1" dirty="0">
                <a:solidFill>
                  <a:srgbClr val="FF726D"/>
                </a:solidFill>
                <a:latin typeface="Inconsolata" pitchFamily="34" charset="0"/>
                <a:ea typeface="Inconsolata" pitchFamily="34" charset="-122"/>
                <a:cs typeface="Inconsolata" pitchFamily="34" charset="-120"/>
              </a:rPr>
              <a:t>Functionality</a:t>
            </a:r>
            <a:endParaRPr lang="en-US" sz="1532" dirty="0"/>
          </a:p>
        </p:txBody>
      </p:sp>
      <p:sp>
        <p:nvSpPr>
          <p:cNvPr id="13" name="Text 10"/>
          <p:cNvSpPr/>
          <p:nvPr/>
        </p:nvSpPr>
        <p:spPr>
          <a:xfrm>
            <a:off x="9727525" y="2031683"/>
            <a:ext cx="3112651" cy="2738557"/>
          </a:xfrm>
          <a:prstGeom prst="rect">
            <a:avLst/>
          </a:prstGeom>
          <a:noFill/>
          <a:ln/>
        </p:spPr>
        <p:txBody>
          <a:bodyPr wrap="square" rtlCol="0" anchor="t"/>
          <a:lstStyle/>
          <a:p>
            <a:pPr marL="0" indent="0" algn="just">
              <a:lnSpc>
                <a:spcPts val="1961"/>
              </a:lnSpc>
              <a:buNone/>
            </a:pPr>
            <a:r>
              <a:rPr lang="en-US" sz="1225" dirty="0">
                <a:solidFill>
                  <a:srgbClr val="DAD1E6"/>
                </a:solidFill>
                <a:latin typeface="Fira Sans" pitchFamily="34" charset="0"/>
                <a:ea typeface="Fira Sans" pitchFamily="34" charset="-122"/>
                <a:cs typeface="Fira Sans" pitchFamily="34" charset="-120"/>
              </a:rPr>
              <a:t>The Feature Engineering Module extracts features from the input program. The extracted features are used to train the Random Forest Model.</a:t>
            </a:r>
          </a:p>
          <a:p>
            <a:pPr marL="0" indent="0" algn="just">
              <a:lnSpc>
                <a:spcPts val="1961"/>
              </a:lnSpc>
              <a:buNone/>
            </a:pPr>
            <a:endParaRPr lang="en-US" sz="1225" dirty="0">
              <a:solidFill>
                <a:srgbClr val="DAD1E6"/>
              </a:solidFill>
              <a:latin typeface="Fira Sans" pitchFamily="34" charset="0"/>
              <a:ea typeface="Fira Sans" pitchFamily="34" charset="-122"/>
              <a:cs typeface="Fira Sans" pitchFamily="34" charset="-120"/>
            </a:endParaRPr>
          </a:p>
          <a:p>
            <a:pPr marL="0" indent="0" algn="just">
              <a:lnSpc>
                <a:spcPts val="1961"/>
              </a:lnSpc>
              <a:buNone/>
            </a:pPr>
            <a:r>
              <a:rPr lang="en-US" sz="1225" dirty="0">
                <a:solidFill>
                  <a:srgbClr val="DAD1E6"/>
                </a:solidFill>
                <a:latin typeface="Fira Sans" pitchFamily="34" charset="0"/>
                <a:ea typeface="Fira Sans" pitchFamily="34" charset="-122"/>
                <a:cs typeface="Fira Sans" pitchFamily="34" charset="-120"/>
              </a:rPr>
              <a:t> For a new program, the features are extracted and fed into the trained model. The Random Forest Model predicts the performance impact of each memory management strategy.</a:t>
            </a:r>
            <a:endParaRPr lang="en-US" sz="1225" dirty="0"/>
          </a:p>
        </p:txBody>
      </p:sp>
      <p:sp>
        <p:nvSpPr>
          <p:cNvPr id="15" name="Text 12"/>
          <p:cNvSpPr/>
          <p:nvPr/>
        </p:nvSpPr>
        <p:spPr>
          <a:xfrm>
            <a:off x="5564505" y="5574387"/>
            <a:ext cx="233482" cy="190793"/>
          </a:xfrm>
          <a:prstGeom prst="rect">
            <a:avLst/>
          </a:prstGeom>
          <a:noFill/>
          <a:ln/>
        </p:spPr>
        <p:txBody>
          <a:bodyPr wrap="none" rtlCol="0" anchor="t"/>
          <a:lstStyle/>
          <a:p>
            <a:pPr marL="0" indent="0" algn="ctr">
              <a:lnSpc>
                <a:spcPts val="2298"/>
              </a:lnSpc>
              <a:buNone/>
            </a:pPr>
            <a:endParaRPr lang="en-US" sz="183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0260284" cy="8229600"/>
          </a:xfrm>
          <a:prstGeom prst="rect">
            <a:avLst/>
          </a:prstGeom>
          <a:solidFill>
            <a:srgbClr val="241631"/>
          </a:solidFill>
          <a:ln/>
        </p:spPr>
      </p:sp>
      <p:sp>
        <p:nvSpPr>
          <p:cNvPr id="4" name="Text 2"/>
          <p:cNvSpPr/>
          <p:nvPr/>
        </p:nvSpPr>
        <p:spPr>
          <a:xfrm>
            <a:off x="2037993" y="1550313"/>
            <a:ext cx="55549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Architectural Design</a:t>
            </a:r>
            <a:endParaRPr lang="en-US" sz="4374" dirty="0"/>
          </a:p>
        </p:txBody>
      </p:sp>
      <p:pic>
        <p:nvPicPr>
          <p:cNvPr id="5" name="Image 0" descr="preencoded.png"/>
          <p:cNvPicPr>
            <a:picLocks noChangeAspect="1"/>
          </p:cNvPicPr>
          <p:nvPr/>
        </p:nvPicPr>
        <p:blipFill>
          <a:blip r:embed="rId3"/>
          <a:stretch>
            <a:fillRect/>
          </a:stretch>
        </p:blipFill>
        <p:spPr>
          <a:xfrm>
            <a:off x="242647" y="2723186"/>
            <a:ext cx="444341" cy="444341"/>
          </a:xfrm>
          <a:prstGeom prst="rect">
            <a:avLst/>
          </a:prstGeom>
        </p:spPr>
      </p:pic>
      <p:sp>
        <p:nvSpPr>
          <p:cNvPr id="6" name="Text 3"/>
          <p:cNvSpPr/>
          <p:nvPr/>
        </p:nvSpPr>
        <p:spPr>
          <a:xfrm>
            <a:off x="242647" y="3469136"/>
            <a:ext cx="277749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Modular Design</a:t>
            </a:r>
            <a:endParaRPr lang="en-US" sz="2187" dirty="0"/>
          </a:p>
        </p:txBody>
      </p:sp>
      <p:sp>
        <p:nvSpPr>
          <p:cNvPr id="7" name="Text 4"/>
          <p:cNvSpPr/>
          <p:nvPr/>
        </p:nvSpPr>
        <p:spPr>
          <a:xfrm>
            <a:off x="242647" y="3975200"/>
            <a:ext cx="3295888"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Each component is independent, facilitating development, testing, and maintenance.</a:t>
            </a:r>
            <a:endParaRPr lang="en-US" sz="1750" dirty="0"/>
          </a:p>
        </p:txBody>
      </p:sp>
      <p:pic>
        <p:nvPicPr>
          <p:cNvPr id="8" name="Image 1" descr="preencoded.png"/>
          <p:cNvPicPr>
            <a:picLocks noChangeAspect="1"/>
          </p:cNvPicPr>
          <p:nvPr/>
        </p:nvPicPr>
        <p:blipFill>
          <a:blip r:embed="rId4"/>
          <a:stretch>
            <a:fillRect/>
          </a:stretch>
        </p:blipFill>
        <p:spPr>
          <a:xfrm>
            <a:off x="3715673" y="2412569"/>
            <a:ext cx="444341" cy="444341"/>
          </a:xfrm>
          <a:prstGeom prst="rect">
            <a:avLst/>
          </a:prstGeom>
        </p:spPr>
      </p:pic>
      <p:sp>
        <p:nvSpPr>
          <p:cNvPr id="9" name="Text 5"/>
          <p:cNvSpPr/>
          <p:nvPr/>
        </p:nvSpPr>
        <p:spPr>
          <a:xfrm>
            <a:off x="3357801" y="3447813"/>
            <a:ext cx="291536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Open-Source Libraries</a:t>
            </a:r>
            <a:endParaRPr lang="en-US" sz="2187" dirty="0"/>
          </a:p>
        </p:txBody>
      </p:sp>
      <p:sp>
        <p:nvSpPr>
          <p:cNvPr id="10" name="Text 6"/>
          <p:cNvSpPr/>
          <p:nvPr/>
        </p:nvSpPr>
        <p:spPr>
          <a:xfrm>
            <a:off x="3425742" y="3850387"/>
            <a:ext cx="3296007"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Utilization of open-source libraries like scikit-learn for feature engineering and Random Forest implementation.</a:t>
            </a:r>
            <a:endParaRPr lang="en-US" sz="1750" dirty="0"/>
          </a:p>
        </p:txBody>
      </p:sp>
      <p:pic>
        <p:nvPicPr>
          <p:cNvPr id="11" name="Image 2" descr="preencoded.png"/>
          <p:cNvPicPr>
            <a:picLocks noChangeAspect="1"/>
          </p:cNvPicPr>
          <p:nvPr/>
        </p:nvPicPr>
        <p:blipFill>
          <a:blip r:embed="rId5"/>
          <a:stretch>
            <a:fillRect/>
          </a:stretch>
        </p:blipFill>
        <p:spPr>
          <a:xfrm>
            <a:off x="6870859" y="2381025"/>
            <a:ext cx="444341" cy="444341"/>
          </a:xfrm>
          <a:prstGeom prst="rect">
            <a:avLst/>
          </a:prstGeom>
        </p:spPr>
      </p:pic>
      <p:sp>
        <p:nvSpPr>
          <p:cNvPr id="12" name="Text 7"/>
          <p:cNvSpPr/>
          <p:nvPr/>
        </p:nvSpPr>
        <p:spPr>
          <a:xfrm>
            <a:off x="6870859" y="3426009"/>
            <a:ext cx="277749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Cloud-Based Training</a:t>
            </a:r>
            <a:endParaRPr lang="en-US" sz="2187" dirty="0"/>
          </a:p>
        </p:txBody>
      </p:sp>
      <p:sp>
        <p:nvSpPr>
          <p:cNvPr id="13" name="Text 8"/>
          <p:cNvSpPr/>
          <p:nvPr/>
        </p:nvSpPr>
        <p:spPr>
          <a:xfrm>
            <a:off x="6964277" y="3975199"/>
            <a:ext cx="3296007" cy="2843213"/>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Leverage cloud platforms like Google Collab or Amazon Sage Maker for efficient model training on large datasets and integrated the design as an API within the compiler to enable seamless strategy selection during compilation.</a:t>
            </a:r>
            <a:endParaRPr lang="en-US" sz="1750" dirty="0"/>
          </a:p>
        </p:txBody>
      </p:sp>
      <p:pic>
        <p:nvPicPr>
          <p:cNvPr id="15" name="Picture 14">
            <a:extLst>
              <a:ext uri="{FF2B5EF4-FFF2-40B4-BE49-F238E27FC236}">
                <a16:creationId xmlns:a16="http://schemas.microsoft.com/office/drawing/2014/main" id="{DFE8CD6D-53D1-6D7C-2D52-1793B2679098}"/>
              </a:ext>
            </a:extLst>
          </p:cNvPr>
          <p:cNvPicPr>
            <a:picLocks noChangeAspect="1"/>
          </p:cNvPicPr>
          <p:nvPr/>
        </p:nvPicPr>
        <p:blipFill>
          <a:blip r:embed="rId6"/>
          <a:stretch>
            <a:fillRect/>
          </a:stretch>
        </p:blipFill>
        <p:spPr>
          <a:xfrm>
            <a:off x="10432578" y="2634739"/>
            <a:ext cx="4127588" cy="38669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2037993" y="643175"/>
            <a:ext cx="55549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Code</a:t>
            </a:r>
            <a:endParaRPr lang="en-US" sz="4374" dirty="0"/>
          </a:p>
        </p:txBody>
      </p:sp>
      <p:sp>
        <p:nvSpPr>
          <p:cNvPr id="7" name="Text 4"/>
          <p:cNvSpPr/>
          <p:nvPr/>
        </p:nvSpPr>
        <p:spPr>
          <a:xfrm>
            <a:off x="2037993" y="1558006"/>
            <a:ext cx="10554414" cy="5940074"/>
          </a:xfrm>
          <a:prstGeom prst="rect">
            <a:avLst/>
          </a:prstGeom>
          <a:noFill/>
          <a:ln/>
        </p:spPr>
        <p:txBody>
          <a:bodyPr wrap="square" rtlCol="0" anchor="t"/>
          <a:lstStyle/>
          <a:p>
            <a:pPr>
              <a:lnSpc>
                <a:spcPts val="2799"/>
              </a:lnSpc>
            </a:pPr>
            <a:r>
              <a:rPr lang="en-US" sz="1750" dirty="0">
                <a:solidFill>
                  <a:srgbClr val="DAD1E6"/>
                </a:solidFill>
                <a:latin typeface="Fira Sans" pitchFamily="34" charset="0"/>
                <a:ea typeface="Fira Sans" pitchFamily="34" charset="-122"/>
                <a:cs typeface="Fira Sans" pitchFamily="34" charset="-120"/>
              </a:rPr>
              <a:t>import pandas as </a:t>
            </a:r>
            <a:r>
              <a:rPr lang="en-US" sz="1750" dirty="0" err="1">
                <a:solidFill>
                  <a:srgbClr val="DAD1E6"/>
                </a:solidFill>
                <a:latin typeface="Fira Sans" pitchFamily="34" charset="0"/>
                <a:ea typeface="Fira Sans" pitchFamily="34" charset="-122"/>
                <a:cs typeface="Fira Sans" pitchFamily="34" charset="-120"/>
              </a:rPr>
              <a:t>pd</a:t>
            </a:r>
            <a:endParaRPr lang="en-US" sz="1750" dirty="0">
              <a:solidFill>
                <a:srgbClr val="DAD1E6"/>
              </a:solidFill>
              <a:latin typeface="Fira Sans" pitchFamily="34" charset="0"/>
              <a:ea typeface="Fira Sans" pitchFamily="34" charset="-122"/>
              <a:cs typeface="Fira Sans" pitchFamily="34" charset="-120"/>
            </a:endParaRPr>
          </a:p>
          <a:p>
            <a:pPr>
              <a:lnSpc>
                <a:spcPts val="2799"/>
              </a:lnSpc>
            </a:pPr>
            <a:r>
              <a:rPr lang="en-US" sz="1750" dirty="0">
                <a:solidFill>
                  <a:srgbClr val="DAD1E6"/>
                </a:solidFill>
                <a:latin typeface="Fira Sans" pitchFamily="34" charset="0"/>
                <a:ea typeface="Fira Sans" pitchFamily="34" charset="-122"/>
                <a:cs typeface="Fira Sans" pitchFamily="34" charset="-120"/>
              </a:rPr>
              <a:t>from </a:t>
            </a:r>
            <a:r>
              <a:rPr lang="en-US" sz="1750" dirty="0" err="1">
                <a:solidFill>
                  <a:srgbClr val="DAD1E6"/>
                </a:solidFill>
                <a:latin typeface="Fira Sans" pitchFamily="34" charset="0"/>
                <a:ea typeface="Fira Sans" pitchFamily="34" charset="-122"/>
                <a:cs typeface="Fira Sans" pitchFamily="34" charset="-120"/>
              </a:rPr>
              <a:t>sklearn.feature_extraction.text</a:t>
            </a:r>
            <a:r>
              <a:rPr lang="en-US" sz="1750" dirty="0">
                <a:solidFill>
                  <a:srgbClr val="DAD1E6"/>
                </a:solidFill>
                <a:latin typeface="Fira Sans" pitchFamily="34" charset="0"/>
                <a:ea typeface="Fira Sans" pitchFamily="34" charset="-122"/>
                <a:cs typeface="Fira Sans" pitchFamily="34" charset="-120"/>
              </a:rPr>
              <a:t> </a:t>
            </a:r>
          </a:p>
          <a:p>
            <a:pPr>
              <a:lnSpc>
                <a:spcPts val="2799"/>
              </a:lnSpc>
            </a:pPr>
            <a:r>
              <a:rPr lang="en-US" sz="1750" dirty="0">
                <a:solidFill>
                  <a:srgbClr val="DAD1E6"/>
                </a:solidFill>
                <a:latin typeface="Fira Sans" pitchFamily="34" charset="0"/>
                <a:ea typeface="Fira Sans" pitchFamily="34" charset="-122"/>
                <a:cs typeface="Fira Sans" pitchFamily="34" charset="-120"/>
              </a:rPr>
              <a:t>import </a:t>
            </a:r>
            <a:r>
              <a:rPr lang="en-US" sz="1750" dirty="0" err="1">
                <a:solidFill>
                  <a:srgbClr val="DAD1E6"/>
                </a:solidFill>
                <a:latin typeface="Fira Sans" pitchFamily="34" charset="0"/>
                <a:ea typeface="Fira Sans" pitchFamily="34" charset="-122"/>
                <a:cs typeface="Fira Sans" pitchFamily="34" charset="-120"/>
              </a:rPr>
              <a:t>TfidfVectorizerfrom</a:t>
            </a:r>
            <a:r>
              <a:rPr lang="en-US" sz="1750" dirty="0">
                <a:solidFill>
                  <a:srgbClr val="DAD1E6"/>
                </a:solidFill>
                <a:latin typeface="Fira Sans" pitchFamily="34" charset="0"/>
                <a:ea typeface="Fira Sans" pitchFamily="34" charset="-122"/>
                <a:cs typeface="Fira Sans" pitchFamily="34" charset="-120"/>
              </a:rPr>
              <a:t> </a:t>
            </a:r>
            <a:r>
              <a:rPr lang="en-US" sz="1750" dirty="0" err="1">
                <a:solidFill>
                  <a:srgbClr val="DAD1E6"/>
                </a:solidFill>
                <a:latin typeface="Fira Sans" pitchFamily="34" charset="0"/>
                <a:ea typeface="Fira Sans" pitchFamily="34" charset="-122"/>
                <a:cs typeface="Fira Sans" pitchFamily="34" charset="-120"/>
              </a:rPr>
              <a:t>sklearn.ensemble</a:t>
            </a:r>
            <a:r>
              <a:rPr lang="en-US" sz="1750" dirty="0">
                <a:solidFill>
                  <a:srgbClr val="DAD1E6"/>
                </a:solidFill>
                <a:latin typeface="Fira Sans" pitchFamily="34" charset="0"/>
                <a:ea typeface="Fira Sans" pitchFamily="34" charset="-122"/>
                <a:cs typeface="Fira Sans" pitchFamily="34" charset="-120"/>
              </a:rPr>
              <a:t> </a:t>
            </a:r>
          </a:p>
          <a:p>
            <a:pPr>
              <a:lnSpc>
                <a:spcPts val="2799"/>
              </a:lnSpc>
            </a:pPr>
            <a:r>
              <a:rPr lang="en-US" sz="1750" dirty="0">
                <a:solidFill>
                  <a:srgbClr val="DAD1E6"/>
                </a:solidFill>
                <a:latin typeface="Fira Sans" pitchFamily="34" charset="0"/>
                <a:ea typeface="Fira Sans" pitchFamily="34" charset="-122"/>
                <a:cs typeface="Fira Sans" pitchFamily="34" charset="-120"/>
              </a:rPr>
              <a:t>import </a:t>
            </a:r>
            <a:r>
              <a:rPr lang="en-US" sz="1750" dirty="0" err="1">
                <a:solidFill>
                  <a:srgbClr val="DAD1E6"/>
                </a:solidFill>
                <a:latin typeface="Fira Sans" pitchFamily="34" charset="0"/>
                <a:ea typeface="Fira Sans" pitchFamily="34" charset="-122"/>
                <a:cs typeface="Fira Sans" pitchFamily="34" charset="-120"/>
              </a:rPr>
              <a:t>RandomForestClassifier</a:t>
            </a:r>
            <a:endParaRPr lang="en-US" sz="1750" dirty="0">
              <a:solidFill>
                <a:srgbClr val="DAD1E6"/>
              </a:solidFill>
              <a:latin typeface="Fira Sans" pitchFamily="34" charset="0"/>
              <a:ea typeface="Fira Sans" pitchFamily="34" charset="-122"/>
              <a:cs typeface="Fira Sans" pitchFamily="34" charset="-120"/>
            </a:endParaRPr>
          </a:p>
          <a:p>
            <a:pPr>
              <a:lnSpc>
                <a:spcPts val="2799"/>
              </a:lnSpc>
            </a:pPr>
            <a:r>
              <a:rPr lang="en-US" sz="1750" dirty="0">
                <a:solidFill>
                  <a:srgbClr val="DAD1E6"/>
                </a:solidFill>
                <a:latin typeface="Fira Sans" pitchFamily="34" charset="0"/>
                <a:ea typeface="Fira Sans" pitchFamily="34" charset="-122"/>
                <a:cs typeface="Fira Sans" pitchFamily="34" charset="-120"/>
              </a:rPr>
              <a:t>from </a:t>
            </a:r>
            <a:r>
              <a:rPr lang="en-US" sz="1750" dirty="0" err="1">
                <a:solidFill>
                  <a:srgbClr val="DAD1E6"/>
                </a:solidFill>
                <a:latin typeface="Fira Sans" pitchFamily="34" charset="0"/>
                <a:ea typeface="Fira Sans" pitchFamily="34" charset="-122"/>
                <a:cs typeface="Fira Sans" pitchFamily="34" charset="-120"/>
              </a:rPr>
              <a:t>sklearn.model_selection</a:t>
            </a:r>
            <a:r>
              <a:rPr lang="en-US" sz="1750" dirty="0">
                <a:solidFill>
                  <a:srgbClr val="DAD1E6"/>
                </a:solidFill>
                <a:latin typeface="Fira Sans" pitchFamily="34" charset="0"/>
                <a:ea typeface="Fira Sans" pitchFamily="34" charset="-122"/>
                <a:cs typeface="Fira Sans" pitchFamily="34" charset="-120"/>
              </a:rPr>
              <a:t> </a:t>
            </a:r>
          </a:p>
          <a:p>
            <a:pPr>
              <a:lnSpc>
                <a:spcPts val="2799"/>
              </a:lnSpc>
            </a:pPr>
            <a:r>
              <a:rPr lang="en-US" sz="1750" dirty="0">
                <a:solidFill>
                  <a:srgbClr val="DAD1E6"/>
                </a:solidFill>
                <a:latin typeface="Fira Sans" pitchFamily="34" charset="0"/>
                <a:ea typeface="Fira Sans" pitchFamily="34" charset="-122"/>
                <a:cs typeface="Fira Sans" pitchFamily="34" charset="-120"/>
              </a:rPr>
              <a:t>import </a:t>
            </a:r>
            <a:r>
              <a:rPr lang="en-US" sz="1750" dirty="0" err="1">
                <a:solidFill>
                  <a:srgbClr val="DAD1E6"/>
                </a:solidFill>
                <a:latin typeface="Fira Sans" pitchFamily="34" charset="0"/>
                <a:ea typeface="Fira Sans" pitchFamily="34" charset="-122"/>
                <a:cs typeface="Fira Sans" pitchFamily="34" charset="-120"/>
              </a:rPr>
              <a:t>train_test_split</a:t>
            </a:r>
            <a:endParaRPr lang="en-US" sz="1750" dirty="0">
              <a:solidFill>
                <a:srgbClr val="DAD1E6"/>
              </a:solidFill>
              <a:latin typeface="Fira Sans" pitchFamily="34" charset="0"/>
              <a:ea typeface="Fira Sans" pitchFamily="34" charset="-122"/>
              <a:cs typeface="Fira Sans" pitchFamily="34" charset="-120"/>
            </a:endParaRPr>
          </a:p>
          <a:p>
            <a:pPr>
              <a:lnSpc>
                <a:spcPts val="2799"/>
              </a:lnSpc>
            </a:pPr>
            <a:r>
              <a:rPr lang="en-US" sz="1750" dirty="0">
                <a:solidFill>
                  <a:srgbClr val="DAD1E6"/>
                </a:solidFill>
                <a:latin typeface="Fira Sans" pitchFamily="34" charset="0"/>
                <a:ea typeface="Fira Sans" pitchFamily="34" charset="-122"/>
                <a:cs typeface="Fira Sans" pitchFamily="34" charset="-120"/>
              </a:rPr>
              <a:t>from </a:t>
            </a:r>
            <a:r>
              <a:rPr lang="en-US" sz="1750" dirty="0" err="1">
                <a:solidFill>
                  <a:srgbClr val="DAD1E6"/>
                </a:solidFill>
                <a:latin typeface="Fira Sans" pitchFamily="34" charset="0"/>
                <a:ea typeface="Fira Sans" pitchFamily="34" charset="-122"/>
                <a:cs typeface="Fira Sans" pitchFamily="34" charset="-120"/>
              </a:rPr>
              <a:t>sklearn.metrics</a:t>
            </a:r>
            <a:r>
              <a:rPr lang="en-US" sz="1750" dirty="0">
                <a:solidFill>
                  <a:srgbClr val="DAD1E6"/>
                </a:solidFill>
                <a:latin typeface="Fira Sans" pitchFamily="34" charset="0"/>
                <a:ea typeface="Fira Sans" pitchFamily="34" charset="-122"/>
                <a:cs typeface="Fira Sans" pitchFamily="34" charset="-120"/>
              </a:rPr>
              <a:t> </a:t>
            </a:r>
          </a:p>
          <a:p>
            <a:pPr>
              <a:lnSpc>
                <a:spcPts val="2799"/>
              </a:lnSpc>
            </a:pPr>
            <a:r>
              <a:rPr lang="en-US" sz="1750" dirty="0">
                <a:solidFill>
                  <a:srgbClr val="DAD1E6"/>
                </a:solidFill>
                <a:latin typeface="Fira Sans" pitchFamily="34" charset="0"/>
                <a:ea typeface="Fira Sans" pitchFamily="34" charset="-122"/>
                <a:cs typeface="Fira Sans" pitchFamily="34" charset="-120"/>
              </a:rPr>
              <a:t>import </a:t>
            </a:r>
            <a:r>
              <a:rPr lang="en-US" sz="1750" dirty="0" err="1">
                <a:solidFill>
                  <a:srgbClr val="DAD1E6"/>
                </a:solidFill>
                <a:latin typeface="Fira Sans" pitchFamily="34" charset="0"/>
                <a:ea typeface="Fira Sans" pitchFamily="34" charset="-122"/>
                <a:cs typeface="Fira Sans" pitchFamily="34" charset="-120"/>
              </a:rPr>
              <a:t>classification_report</a:t>
            </a:r>
            <a:r>
              <a:rPr lang="en-US" sz="1750" dirty="0">
                <a:solidFill>
                  <a:srgbClr val="DAD1E6"/>
                </a:solidFill>
                <a:latin typeface="Fira Sans" pitchFamily="34" charset="0"/>
                <a:ea typeface="Fira Sans" pitchFamily="34" charset="-122"/>
                <a:cs typeface="Fira Sans" pitchFamily="34" charset="-120"/>
              </a:rPr>
              <a:t>, </a:t>
            </a:r>
            <a:r>
              <a:rPr lang="en-US" sz="1750" dirty="0" err="1">
                <a:solidFill>
                  <a:srgbClr val="DAD1E6"/>
                </a:solidFill>
                <a:latin typeface="Fira Sans" pitchFamily="34" charset="0"/>
                <a:ea typeface="Fira Sans" pitchFamily="34" charset="-122"/>
                <a:cs typeface="Fira Sans" pitchFamily="34" charset="-120"/>
              </a:rPr>
              <a:t>accuracy_score</a:t>
            </a:r>
            <a:endParaRPr lang="en-US" sz="1750" dirty="0">
              <a:solidFill>
                <a:srgbClr val="DAD1E6"/>
              </a:solidFill>
              <a:latin typeface="Fira Sans" pitchFamily="34" charset="0"/>
              <a:ea typeface="Fira Sans" pitchFamily="34" charset="-122"/>
              <a:cs typeface="Fira Sans" pitchFamily="34" charset="-120"/>
            </a:endParaRPr>
          </a:p>
          <a:p>
            <a:pPr>
              <a:lnSpc>
                <a:spcPts val="2799"/>
              </a:lnSpc>
            </a:pPr>
            <a:r>
              <a:rPr lang="en-US" sz="1750" dirty="0">
                <a:solidFill>
                  <a:srgbClr val="DAD1E6"/>
                </a:solidFill>
                <a:latin typeface="Fira Sans" pitchFamily="34" charset="0"/>
                <a:ea typeface="Fira Sans" pitchFamily="34" charset="-122"/>
                <a:cs typeface="Fira Sans" pitchFamily="34" charset="-120"/>
              </a:rPr>
              <a:t># 1. Load the dataset</a:t>
            </a:r>
          </a:p>
          <a:p>
            <a:pPr>
              <a:lnSpc>
                <a:spcPts val="2799"/>
              </a:lnSpc>
            </a:pPr>
            <a:r>
              <a:rPr lang="en-US" sz="1750" dirty="0">
                <a:solidFill>
                  <a:srgbClr val="DAD1E6"/>
                </a:solidFill>
                <a:latin typeface="Fira Sans" pitchFamily="34" charset="0"/>
                <a:ea typeface="Fira Sans" pitchFamily="34" charset="-122"/>
                <a:cs typeface="Fira Sans" pitchFamily="34" charset="-120"/>
              </a:rPr>
              <a:t>dataset = </a:t>
            </a:r>
            <a:r>
              <a:rPr lang="en-US" sz="1750" dirty="0" err="1">
                <a:solidFill>
                  <a:srgbClr val="DAD1E6"/>
                </a:solidFill>
                <a:latin typeface="Fira Sans" pitchFamily="34" charset="0"/>
                <a:ea typeface="Fira Sans" pitchFamily="34" charset="-122"/>
                <a:cs typeface="Fira Sans" pitchFamily="34" charset="-120"/>
              </a:rPr>
              <a:t>pd.read_csv</a:t>
            </a:r>
            <a:r>
              <a:rPr lang="en-US" sz="1750" dirty="0">
                <a:solidFill>
                  <a:srgbClr val="DAD1E6"/>
                </a:solidFill>
                <a:latin typeface="Fira Sans" pitchFamily="34" charset="0"/>
                <a:ea typeface="Fira Sans" pitchFamily="34" charset="-122"/>
                <a:cs typeface="Fira Sans" pitchFamily="34" charset="-120"/>
              </a:rPr>
              <a:t>('memory_management_model.csv')</a:t>
            </a:r>
          </a:p>
          <a:p>
            <a:pPr>
              <a:lnSpc>
                <a:spcPts val="2799"/>
              </a:lnSpc>
            </a:pPr>
            <a:r>
              <a:rPr lang="en-US" sz="1750" dirty="0">
                <a:solidFill>
                  <a:srgbClr val="DAD1E6"/>
                </a:solidFill>
                <a:latin typeface="Fira Sans" pitchFamily="34" charset="0"/>
                <a:ea typeface="Fira Sans" pitchFamily="34" charset="-122"/>
                <a:cs typeface="Fira Sans" pitchFamily="34" charset="-120"/>
              </a:rPr>
              <a:t># 2. Preprocess the data (if necessary)</a:t>
            </a:r>
          </a:p>
          <a:p>
            <a:pPr>
              <a:lnSpc>
                <a:spcPts val="2799"/>
              </a:lnSpc>
            </a:pPr>
            <a:r>
              <a:rPr lang="en-US" sz="1750" dirty="0">
                <a:solidFill>
                  <a:srgbClr val="DAD1E6"/>
                </a:solidFill>
                <a:latin typeface="Fira Sans" pitchFamily="34" charset="0"/>
                <a:ea typeface="Fira Sans" pitchFamily="34" charset="-122"/>
                <a:cs typeface="Fira Sans" pitchFamily="34" charset="-120"/>
              </a:rPr>
              <a:t># 3. Split the dataset into features and </a:t>
            </a:r>
          </a:p>
          <a:p>
            <a:pPr>
              <a:lnSpc>
                <a:spcPts val="2799"/>
              </a:lnSpc>
            </a:pPr>
            <a:r>
              <a:rPr lang="en-US" sz="1750" dirty="0" err="1">
                <a:solidFill>
                  <a:srgbClr val="DAD1E6"/>
                </a:solidFill>
                <a:latin typeface="Fira Sans" pitchFamily="34" charset="0"/>
                <a:ea typeface="Fira Sans" pitchFamily="34" charset="-122"/>
                <a:cs typeface="Fira Sans" pitchFamily="34" charset="-120"/>
              </a:rPr>
              <a:t>labelsX</a:t>
            </a:r>
            <a:r>
              <a:rPr lang="en-US" sz="1750" dirty="0">
                <a:solidFill>
                  <a:srgbClr val="DAD1E6"/>
                </a:solidFill>
                <a:latin typeface="Fira Sans" pitchFamily="34" charset="0"/>
                <a:ea typeface="Fira Sans" pitchFamily="34" charset="-122"/>
                <a:cs typeface="Fira Sans" pitchFamily="34" charset="-120"/>
              </a:rPr>
              <a:t> = dataset['code']</a:t>
            </a:r>
          </a:p>
          <a:p>
            <a:pPr>
              <a:lnSpc>
                <a:spcPts val="2799"/>
              </a:lnSpc>
            </a:pPr>
            <a:r>
              <a:rPr lang="en-US" sz="1750" dirty="0">
                <a:solidFill>
                  <a:srgbClr val="DAD1E6"/>
                </a:solidFill>
                <a:latin typeface="Fira Sans" pitchFamily="34" charset="0"/>
                <a:ea typeface="Fira Sans" pitchFamily="34" charset="-122"/>
                <a:cs typeface="Fira Sans" pitchFamily="34" charset="-120"/>
              </a:rPr>
              <a:t>y = dataset['</a:t>
            </a:r>
            <a:r>
              <a:rPr lang="en-US" sz="1750" dirty="0" err="1">
                <a:solidFill>
                  <a:srgbClr val="DAD1E6"/>
                </a:solidFill>
                <a:latin typeface="Fira Sans" pitchFamily="34" charset="0"/>
                <a:ea typeface="Fira Sans" pitchFamily="34" charset="-122"/>
                <a:cs typeface="Fira Sans" pitchFamily="34" charset="-120"/>
              </a:rPr>
              <a:t>memory_management_technique</a:t>
            </a:r>
            <a:r>
              <a:rPr lang="en-US" sz="1750" dirty="0">
                <a:solidFill>
                  <a:srgbClr val="DAD1E6"/>
                </a:solidFill>
                <a:latin typeface="Fira Sans" pitchFamily="34" charset="0"/>
                <a:ea typeface="Fira Sans" pitchFamily="34" charset="-122"/>
                <a:cs typeface="Fira Sans" pitchFamily="34" charset="-120"/>
              </a:rPr>
              <a:t>']</a:t>
            </a:r>
          </a:p>
          <a:p>
            <a:pPr>
              <a:lnSpc>
                <a:spcPts val="2799"/>
              </a:lnSpc>
            </a:pPr>
            <a:r>
              <a:rPr lang="en-US" sz="1750" dirty="0">
                <a:solidFill>
                  <a:srgbClr val="DAD1E6"/>
                </a:solidFill>
                <a:latin typeface="Fira Sans" pitchFamily="34" charset="0"/>
                <a:ea typeface="Fira Sans" pitchFamily="34" charset="-122"/>
                <a:cs typeface="Fira Sans" pitchFamily="34" charset="-120"/>
              </a:rPr>
              <a:t># 4. Extract features from the code snippets</a:t>
            </a:r>
          </a:p>
          <a:p>
            <a:pPr>
              <a:lnSpc>
                <a:spcPts val="2799"/>
              </a:lnSpc>
            </a:pPr>
            <a:r>
              <a:rPr lang="en-US" sz="1750" dirty="0" err="1">
                <a:solidFill>
                  <a:srgbClr val="DAD1E6"/>
                </a:solidFill>
                <a:latin typeface="Fira Sans" pitchFamily="34" charset="0"/>
                <a:ea typeface="Fira Sans" pitchFamily="34" charset="-122"/>
                <a:cs typeface="Fira Sans" pitchFamily="34" charset="-120"/>
              </a:rPr>
              <a:t>vectorizer</a:t>
            </a:r>
            <a:r>
              <a:rPr lang="en-US" sz="1750" dirty="0">
                <a:solidFill>
                  <a:srgbClr val="DAD1E6"/>
                </a:solidFill>
                <a:latin typeface="Fira Sans" pitchFamily="34" charset="0"/>
                <a:ea typeface="Fira Sans" pitchFamily="34" charset="-122"/>
                <a:cs typeface="Fira Sans" pitchFamily="34" charset="-120"/>
              </a:rPr>
              <a:t> = </a:t>
            </a:r>
            <a:r>
              <a:rPr lang="en-US" sz="1750" dirty="0" err="1">
                <a:solidFill>
                  <a:srgbClr val="DAD1E6"/>
                </a:solidFill>
                <a:latin typeface="Fira Sans" pitchFamily="34" charset="0"/>
                <a:ea typeface="Fira Sans" pitchFamily="34" charset="-122"/>
                <a:cs typeface="Fira Sans" pitchFamily="34" charset="-120"/>
              </a:rPr>
              <a:t>TfidfVectorizer</a:t>
            </a:r>
            <a:r>
              <a:rPr lang="en-US" sz="1750" dirty="0">
                <a:solidFill>
                  <a:srgbClr val="DAD1E6"/>
                </a:solidFill>
                <a:latin typeface="Fira Sans" pitchFamily="34" charset="0"/>
                <a:ea typeface="Fira Sans" pitchFamily="34" charset="-122"/>
                <a:cs typeface="Fira Sans" pitchFamily="34" charset="-120"/>
              </a:rPr>
              <a:t>(</a:t>
            </a:r>
            <a:r>
              <a:rPr lang="en-US" sz="1750" dirty="0" err="1">
                <a:solidFill>
                  <a:srgbClr val="DAD1E6"/>
                </a:solidFill>
                <a:latin typeface="Fira Sans" pitchFamily="34" charset="0"/>
                <a:ea typeface="Fira Sans" pitchFamily="34" charset="-122"/>
                <a:cs typeface="Fira Sans" pitchFamily="34" charset="-120"/>
              </a:rPr>
              <a:t>max_features</a:t>
            </a:r>
            <a:r>
              <a:rPr lang="en-US" sz="1750" dirty="0">
                <a:solidFill>
                  <a:srgbClr val="DAD1E6"/>
                </a:solidFill>
                <a:latin typeface="Fira Sans" pitchFamily="34" charset="0"/>
                <a:ea typeface="Fira Sans" pitchFamily="34" charset="-122"/>
                <a:cs typeface="Fira Sans" pitchFamily="34" charset="-120"/>
              </a:rPr>
              <a:t>=1000)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54685" y="1177447"/>
            <a:ext cx="1791222" cy="523220"/>
          </a:xfrm>
          <a:prstGeom prst="rect">
            <a:avLst/>
          </a:prstGeom>
          <a:noFill/>
        </p:spPr>
        <p:txBody>
          <a:bodyPr wrap="square" rtlCol="0">
            <a:spAutoFit/>
          </a:bodyPr>
          <a:lstStyle/>
          <a:p>
            <a:r>
              <a:rPr lang="en-US" sz="2800" b="1" dirty="0">
                <a:solidFill>
                  <a:srgbClr val="FF0000"/>
                </a:solidFill>
              </a:rPr>
              <a:t>CODE</a:t>
            </a:r>
            <a:r>
              <a:rPr lang="en-US" dirty="0"/>
              <a:t>:</a:t>
            </a:r>
            <a:endParaRPr lang="en-IN" dirty="0"/>
          </a:p>
        </p:txBody>
      </p:sp>
      <p:sp>
        <p:nvSpPr>
          <p:cNvPr id="3" name="TextBox 2"/>
          <p:cNvSpPr txBox="1"/>
          <p:nvPr/>
        </p:nvSpPr>
        <p:spPr>
          <a:xfrm>
            <a:off x="2141951" y="3226844"/>
            <a:ext cx="11142859" cy="3683060"/>
          </a:xfrm>
          <a:prstGeom prst="rect">
            <a:avLst/>
          </a:prstGeom>
          <a:noFill/>
        </p:spPr>
        <p:txBody>
          <a:bodyPr wrap="none" rtlCol="0">
            <a:spAutoFit/>
          </a:bodyPr>
          <a:lstStyle/>
          <a:p>
            <a:pPr>
              <a:lnSpc>
                <a:spcPts val="2799"/>
              </a:lnSpc>
            </a:pPr>
            <a:r>
              <a:rPr lang="en-US" dirty="0">
                <a:solidFill>
                  <a:srgbClr val="DAD1E6"/>
                </a:solidFill>
                <a:latin typeface="Fira Sans" pitchFamily="34" charset="0"/>
                <a:ea typeface="Fira Sans" pitchFamily="34" charset="-122"/>
                <a:cs typeface="Fira Sans" pitchFamily="34" charset="-120"/>
              </a:rPr>
              <a:t># Adjust </a:t>
            </a:r>
            <a:r>
              <a:rPr lang="en-US" dirty="0" err="1">
                <a:solidFill>
                  <a:srgbClr val="DAD1E6"/>
                </a:solidFill>
                <a:latin typeface="Fira Sans" pitchFamily="34" charset="0"/>
                <a:ea typeface="Fira Sans" pitchFamily="34" charset="-122"/>
                <a:cs typeface="Fira Sans" pitchFamily="34" charset="-120"/>
              </a:rPr>
              <a:t>max_features</a:t>
            </a:r>
            <a:r>
              <a:rPr lang="en-US" dirty="0">
                <a:solidFill>
                  <a:srgbClr val="DAD1E6"/>
                </a:solidFill>
                <a:latin typeface="Fira Sans" pitchFamily="34" charset="0"/>
                <a:ea typeface="Fira Sans" pitchFamily="34" charset="-122"/>
                <a:cs typeface="Fira Sans" pitchFamily="34" charset="-120"/>
              </a:rPr>
              <a:t> as </a:t>
            </a:r>
            <a:r>
              <a:rPr lang="en-US" dirty="0" err="1">
                <a:solidFill>
                  <a:srgbClr val="DAD1E6"/>
                </a:solidFill>
                <a:latin typeface="Fira Sans" pitchFamily="34" charset="0"/>
                <a:ea typeface="Fira Sans" pitchFamily="34" charset="-122"/>
                <a:cs typeface="Fira Sans" pitchFamily="34" charset="-120"/>
              </a:rPr>
              <a:t>neededX</a:t>
            </a:r>
            <a:r>
              <a:rPr lang="en-US" dirty="0">
                <a:solidFill>
                  <a:srgbClr val="DAD1E6"/>
                </a:solidFill>
                <a:latin typeface="Fira Sans" pitchFamily="34" charset="0"/>
                <a:ea typeface="Fira Sans" pitchFamily="34" charset="-122"/>
                <a:cs typeface="Fira Sans" pitchFamily="34" charset="-120"/>
              </a:rPr>
              <a:t>_</a:t>
            </a:r>
          </a:p>
          <a:p>
            <a:pPr>
              <a:lnSpc>
                <a:spcPts val="2799"/>
              </a:lnSpc>
            </a:pPr>
            <a:r>
              <a:rPr lang="en-US" dirty="0" err="1">
                <a:solidFill>
                  <a:srgbClr val="DAD1E6"/>
                </a:solidFill>
                <a:latin typeface="Fira Sans" pitchFamily="34" charset="0"/>
                <a:ea typeface="Fira Sans" pitchFamily="34" charset="-122"/>
                <a:cs typeface="Fira Sans" pitchFamily="34" charset="-120"/>
              </a:rPr>
              <a:t>tfidf</a:t>
            </a:r>
            <a:r>
              <a:rPr lang="en-US" dirty="0">
                <a:solidFill>
                  <a:srgbClr val="DAD1E6"/>
                </a:solidFill>
                <a:latin typeface="Fira Sans" pitchFamily="34" charset="0"/>
                <a:ea typeface="Fira Sans" pitchFamily="34" charset="-122"/>
                <a:cs typeface="Fira Sans" pitchFamily="34" charset="-120"/>
              </a:rPr>
              <a:t> = </a:t>
            </a:r>
            <a:r>
              <a:rPr lang="en-US" dirty="0" err="1">
                <a:solidFill>
                  <a:srgbClr val="DAD1E6"/>
                </a:solidFill>
                <a:latin typeface="Fira Sans" pitchFamily="34" charset="0"/>
                <a:ea typeface="Fira Sans" pitchFamily="34" charset="-122"/>
                <a:cs typeface="Fira Sans" pitchFamily="34" charset="-120"/>
              </a:rPr>
              <a:t>vectorizer.fit_transform</a:t>
            </a:r>
            <a:r>
              <a:rPr lang="en-US" dirty="0">
                <a:solidFill>
                  <a:srgbClr val="DAD1E6"/>
                </a:solidFill>
                <a:latin typeface="Fira Sans" pitchFamily="34" charset="0"/>
                <a:ea typeface="Fira Sans" pitchFamily="34" charset="-122"/>
                <a:cs typeface="Fira Sans" pitchFamily="34" charset="-120"/>
              </a:rPr>
              <a:t>(X)</a:t>
            </a:r>
          </a:p>
          <a:p>
            <a:pPr>
              <a:lnSpc>
                <a:spcPts val="2799"/>
              </a:lnSpc>
            </a:pPr>
            <a:r>
              <a:rPr lang="en-US" dirty="0">
                <a:solidFill>
                  <a:srgbClr val="DAD1E6"/>
                </a:solidFill>
                <a:latin typeface="Fira Sans" pitchFamily="34" charset="0"/>
                <a:ea typeface="Fira Sans" pitchFamily="34" charset="-122"/>
                <a:cs typeface="Fira Sans" pitchFamily="34" charset="-120"/>
              </a:rPr>
              <a:t># 5. Split the dataset into training and testing sets</a:t>
            </a:r>
          </a:p>
          <a:p>
            <a:pPr>
              <a:lnSpc>
                <a:spcPts val="2799"/>
              </a:lnSpc>
            </a:pPr>
            <a:r>
              <a:rPr lang="en-US" dirty="0" err="1">
                <a:solidFill>
                  <a:srgbClr val="DAD1E6"/>
                </a:solidFill>
                <a:latin typeface="Fira Sans" pitchFamily="34" charset="0"/>
                <a:ea typeface="Fira Sans" pitchFamily="34" charset="-122"/>
                <a:cs typeface="Fira Sans" pitchFamily="34" charset="-120"/>
              </a:rPr>
              <a:t>X_train</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X_test</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y_train</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y_test</a:t>
            </a:r>
            <a:r>
              <a:rPr lang="en-US" dirty="0">
                <a:solidFill>
                  <a:srgbClr val="DAD1E6"/>
                </a:solidFill>
                <a:latin typeface="Fira Sans" pitchFamily="34" charset="0"/>
                <a:ea typeface="Fira Sans" pitchFamily="34" charset="-122"/>
                <a:cs typeface="Fira Sans" pitchFamily="34" charset="-120"/>
              </a:rPr>
              <a:t> = </a:t>
            </a:r>
            <a:r>
              <a:rPr lang="en-US" dirty="0" err="1">
                <a:solidFill>
                  <a:srgbClr val="DAD1E6"/>
                </a:solidFill>
                <a:latin typeface="Fira Sans" pitchFamily="34" charset="0"/>
                <a:ea typeface="Fira Sans" pitchFamily="34" charset="-122"/>
                <a:cs typeface="Fira Sans" pitchFamily="34" charset="-120"/>
              </a:rPr>
              <a:t>train_test_split</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X_tfidf</a:t>
            </a:r>
            <a:r>
              <a:rPr lang="en-US" dirty="0">
                <a:solidFill>
                  <a:srgbClr val="DAD1E6"/>
                </a:solidFill>
                <a:latin typeface="Fira Sans" pitchFamily="34" charset="0"/>
                <a:ea typeface="Fira Sans" pitchFamily="34" charset="-122"/>
                <a:cs typeface="Fira Sans" pitchFamily="34" charset="-120"/>
              </a:rPr>
              <a:t>, y, </a:t>
            </a:r>
            <a:r>
              <a:rPr lang="en-US" dirty="0" err="1">
                <a:solidFill>
                  <a:srgbClr val="DAD1E6"/>
                </a:solidFill>
                <a:latin typeface="Fira Sans" pitchFamily="34" charset="0"/>
                <a:ea typeface="Fira Sans" pitchFamily="34" charset="-122"/>
                <a:cs typeface="Fira Sans" pitchFamily="34" charset="-120"/>
              </a:rPr>
              <a:t>test_size</a:t>
            </a:r>
            <a:r>
              <a:rPr lang="en-US" dirty="0">
                <a:solidFill>
                  <a:srgbClr val="DAD1E6"/>
                </a:solidFill>
                <a:latin typeface="Fira Sans" pitchFamily="34" charset="0"/>
                <a:ea typeface="Fira Sans" pitchFamily="34" charset="-122"/>
                <a:cs typeface="Fira Sans" pitchFamily="34" charset="-120"/>
              </a:rPr>
              <a:t>=0.2, </a:t>
            </a:r>
            <a:r>
              <a:rPr lang="en-US" dirty="0" err="1">
                <a:solidFill>
                  <a:srgbClr val="DAD1E6"/>
                </a:solidFill>
                <a:latin typeface="Fira Sans" pitchFamily="34" charset="0"/>
                <a:ea typeface="Fira Sans" pitchFamily="34" charset="-122"/>
                <a:cs typeface="Fira Sans" pitchFamily="34" charset="-120"/>
              </a:rPr>
              <a:t>random_state</a:t>
            </a:r>
            <a:r>
              <a:rPr lang="en-US" dirty="0">
                <a:solidFill>
                  <a:srgbClr val="DAD1E6"/>
                </a:solidFill>
                <a:latin typeface="Fira Sans" pitchFamily="34" charset="0"/>
                <a:ea typeface="Fira Sans" pitchFamily="34" charset="-122"/>
                <a:cs typeface="Fira Sans" pitchFamily="34" charset="-120"/>
              </a:rPr>
              <a:t>=42)</a:t>
            </a:r>
          </a:p>
          <a:p>
            <a:pPr>
              <a:lnSpc>
                <a:spcPts val="2799"/>
              </a:lnSpc>
            </a:pPr>
            <a:r>
              <a:rPr lang="en-US" dirty="0">
                <a:solidFill>
                  <a:srgbClr val="DAD1E6"/>
                </a:solidFill>
                <a:latin typeface="Fira Sans" pitchFamily="34" charset="0"/>
                <a:ea typeface="Fira Sans" pitchFamily="34" charset="-122"/>
                <a:cs typeface="Fira Sans" pitchFamily="34" charset="-120"/>
              </a:rPr>
              <a:t># 6. Train a machine learning </a:t>
            </a:r>
            <a:r>
              <a:rPr lang="en-US" dirty="0" err="1">
                <a:solidFill>
                  <a:srgbClr val="DAD1E6"/>
                </a:solidFill>
                <a:latin typeface="Fira Sans" pitchFamily="34" charset="0"/>
                <a:ea typeface="Fira Sans" pitchFamily="34" charset="-122"/>
                <a:cs typeface="Fira Sans" pitchFamily="34" charset="-120"/>
              </a:rPr>
              <a:t>modelmodel</a:t>
            </a:r>
            <a:r>
              <a:rPr lang="en-US" dirty="0">
                <a:solidFill>
                  <a:srgbClr val="DAD1E6"/>
                </a:solidFill>
                <a:latin typeface="Fira Sans" pitchFamily="34" charset="0"/>
                <a:ea typeface="Fira Sans" pitchFamily="34" charset="-122"/>
                <a:cs typeface="Fira Sans" pitchFamily="34" charset="-120"/>
              </a:rPr>
              <a:t> = </a:t>
            </a:r>
            <a:r>
              <a:rPr lang="en-US" dirty="0" err="1">
                <a:solidFill>
                  <a:srgbClr val="DAD1E6"/>
                </a:solidFill>
                <a:latin typeface="Fira Sans" pitchFamily="34" charset="0"/>
                <a:ea typeface="Fira Sans" pitchFamily="34" charset="-122"/>
                <a:cs typeface="Fira Sans" pitchFamily="34" charset="-120"/>
              </a:rPr>
              <a:t>RandomForestClassifier</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n_estimators</a:t>
            </a:r>
            <a:r>
              <a:rPr lang="en-US" dirty="0">
                <a:solidFill>
                  <a:srgbClr val="DAD1E6"/>
                </a:solidFill>
                <a:latin typeface="Fira Sans" pitchFamily="34" charset="0"/>
                <a:ea typeface="Fira Sans" pitchFamily="34" charset="-122"/>
                <a:cs typeface="Fira Sans" pitchFamily="34" charset="-120"/>
              </a:rPr>
              <a:t>=100, </a:t>
            </a:r>
            <a:r>
              <a:rPr lang="en-US" dirty="0" err="1">
                <a:solidFill>
                  <a:srgbClr val="DAD1E6"/>
                </a:solidFill>
                <a:latin typeface="Fira Sans" pitchFamily="34" charset="0"/>
                <a:ea typeface="Fira Sans" pitchFamily="34" charset="-122"/>
                <a:cs typeface="Fira Sans" pitchFamily="34" charset="-120"/>
              </a:rPr>
              <a:t>random_state</a:t>
            </a:r>
            <a:r>
              <a:rPr lang="en-US" dirty="0">
                <a:solidFill>
                  <a:srgbClr val="DAD1E6"/>
                </a:solidFill>
                <a:latin typeface="Fira Sans" pitchFamily="34" charset="0"/>
                <a:ea typeface="Fira Sans" pitchFamily="34" charset="-122"/>
                <a:cs typeface="Fira Sans" pitchFamily="34" charset="-120"/>
              </a:rPr>
              <a:t>=42)</a:t>
            </a:r>
          </a:p>
          <a:p>
            <a:pPr>
              <a:lnSpc>
                <a:spcPts val="2799"/>
              </a:lnSpc>
            </a:pPr>
            <a:r>
              <a:rPr lang="en-US" dirty="0" err="1">
                <a:solidFill>
                  <a:srgbClr val="DAD1E6"/>
                </a:solidFill>
                <a:latin typeface="Fira Sans" pitchFamily="34" charset="0"/>
                <a:ea typeface="Fira Sans" pitchFamily="34" charset="-122"/>
                <a:cs typeface="Fira Sans" pitchFamily="34" charset="-120"/>
              </a:rPr>
              <a:t>model.fit</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X_train</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y_train</a:t>
            </a:r>
            <a:r>
              <a:rPr lang="en-US" dirty="0">
                <a:solidFill>
                  <a:srgbClr val="DAD1E6"/>
                </a:solidFill>
                <a:latin typeface="Fira Sans" pitchFamily="34" charset="0"/>
                <a:ea typeface="Fira Sans" pitchFamily="34" charset="-122"/>
                <a:cs typeface="Fira Sans" pitchFamily="34" charset="-120"/>
              </a:rPr>
              <a:t>)</a:t>
            </a:r>
          </a:p>
          <a:p>
            <a:pPr>
              <a:lnSpc>
                <a:spcPts val="2799"/>
              </a:lnSpc>
            </a:pPr>
            <a:r>
              <a:rPr lang="en-US" dirty="0">
                <a:solidFill>
                  <a:srgbClr val="DAD1E6"/>
                </a:solidFill>
                <a:latin typeface="Fira Sans" pitchFamily="34" charset="0"/>
                <a:ea typeface="Fira Sans" pitchFamily="34" charset="-122"/>
                <a:cs typeface="Fira Sans" pitchFamily="34" charset="-120"/>
              </a:rPr>
              <a:t># 7. Evaluate the </a:t>
            </a:r>
            <a:r>
              <a:rPr lang="en-US" dirty="0" err="1">
                <a:solidFill>
                  <a:srgbClr val="DAD1E6"/>
                </a:solidFill>
                <a:latin typeface="Fira Sans" pitchFamily="34" charset="0"/>
                <a:ea typeface="Fira Sans" pitchFamily="34" charset="-122"/>
                <a:cs typeface="Fira Sans" pitchFamily="34" charset="-120"/>
              </a:rPr>
              <a:t>modely_pred</a:t>
            </a:r>
            <a:r>
              <a:rPr lang="en-US" dirty="0">
                <a:solidFill>
                  <a:srgbClr val="DAD1E6"/>
                </a:solidFill>
                <a:latin typeface="Fira Sans" pitchFamily="34" charset="0"/>
                <a:ea typeface="Fira Sans" pitchFamily="34" charset="-122"/>
                <a:cs typeface="Fira Sans" pitchFamily="34" charset="-120"/>
              </a:rPr>
              <a:t> = </a:t>
            </a:r>
            <a:r>
              <a:rPr lang="en-US" dirty="0" err="1">
                <a:solidFill>
                  <a:srgbClr val="DAD1E6"/>
                </a:solidFill>
                <a:latin typeface="Fira Sans" pitchFamily="34" charset="0"/>
                <a:ea typeface="Fira Sans" pitchFamily="34" charset="-122"/>
                <a:cs typeface="Fira Sans" pitchFamily="34" charset="-120"/>
              </a:rPr>
              <a:t>model.predict</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X_test</a:t>
            </a:r>
            <a:r>
              <a:rPr lang="en-US" dirty="0">
                <a:solidFill>
                  <a:srgbClr val="DAD1E6"/>
                </a:solidFill>
                <a:latin typeface="Fira Sans" pitchFamily="34" charset="0"/>
                <a:ea typeface="Fira Sans" pitchFamily="34" charset="-122"/>
                <a:cs typeface="Fira Sans" pitchFamily="34" charset="-120"/>
              </a:rPr>
              <a:t>)</a:t>
            </a:r>
          </a:p>
          <a:p>
            <a:pPr>
              <a:lnSpc>
                <a:spcPts val="2799"/>
              </a:lnSpc>
            </a:pPr>
            <a:r>
              <a:rPr lang="en-US" dirty="0">
                <a:solidFill>
                  <a:srgbClr val="DAD1E6"/>
                </a:solidFill>
                <a:latin typeface="Fira Sans" pitchFamily="34" charset="0"/>
                <a:ea typeface="Fira Sans" pitchFamily="34" charset="-122"/>
                <a:cs typeface="Fira Sans" pitchFamily="34" charset="-120"/>
              </a:rPr>
              <a:t>print("Accuracy:", </a:t>
            </a:r>
            <a:r>
              <a:rPr lang="en-US" dirty="0" err="1">
                <a:solidFill>
                  <a:srgbClr val="DAD1E6"/>
                </a:solidFill>
                <a:latin typeface="Fira Sans" pitchFamily="34" charset="0"/>
                <a:ea typeface="Fira Sans" pitchFamily="34" charset="-122"/>
                <a:cs typeface="Fira Sans" pitchFamily="34" charset="-120"/>
              </a:rPr>
              <a:t>accuracy_score</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y_test</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y_pred</a:t>
            </a:r>
            <a:r>
              <a:rPr lang="en-US" dirty="0">
                <a:solidFill>
                  <a:srgbClr val="DAD1E6"/>
                </a:solidFill>
                <a:latin typeface="Fira Sans" pitchFamily="34" charset="0"/>
                <a:ea typeface="Fira Sans" pitchFamily="34" charset="-122"/>
                <a:cs typeface="Fira Sans" pitchFamily="34" charset="-120"/>
              </a:rPr>
              <a:t>))</a:t>
            </a:r>
          </a:p>
          <a:p>
            <a:pPr>
              <a:lnSpc>
                <a:spcPts val="2799"/>
              </a:lnSpc>
            </a:pPr>
            <a:r>
              <a:rPr lang="en-US" dirty="0">
                <a:solidFill>
                  <a:srgbClr val="DAD1E6"/>
                </a:solidFill>
                <a:latin typeface="Fira Sans" pitchFamily="34" charset="0"/>
                <a:ea typeface="Fira Sans" pitchFamily="34" charset="-122"/>
                <a:cs typeface="Fira Sans" pitchFamily="34" charset="-120"/>
              </a:rPr>
              <a:t>print("Classification Report:\n", </a:t>
            </a:r>
            <a:r>
              <a:rPr lang="en-US" dirty="0" err="1">
                <a:solidFill>
                  <a:srgbClr val="DAD1E6"/>
                </a:solidFill>
                <a:latin typeface="Fira Sans" pitchFamily="34" charset="0"/>
                <a:ea typeface="Fira Sans" pitchFamily="34" charset="-122"/>
                <a:cs typeface="Fira Sans" pitchFamily="34" charset="-120"/>
              </a:rPr>
              <a:t>classification_report</a:t>
            </a:r>
            <a:r>
              <a:rPr lang="en-US" dirty="0">
                <a:solidFill>
                  <a:srgbClr val="DAD1E6"/>
                </a:solidFill>
                <a:latin typeface="Fira Sans" pitchFamily="34" charset="0"/>
                <a:ea typeface="Fira Sans" pitchFamily="34" charset="-122"/>
                <a:cs typeface="Fira Sans" pitchFamily="34" charset="-120"/>
              </a:rPr>
              <a:t>(</a:t>
            </a:r>
            <a:r>
              <a:rPr lang="en-US" dirty="0" err="1">
                <a:solidFill>
                  <a:srgbClr val="DAD1E6"/>
                </a:solidFill>
                <a:latin typeface="Fira Sans" pitchFamily="34" charset="0"/>
                <a:ea typeface="Fira Sans" pitchFamily="34" charset="-122"/>
                <a:cs typeface="Fira Sans" pitchFamily="34" charset="-120"/>
              </a:rPr>
              <a:t>y_test</a:t>
            </a:r>
            <a:r>
              <a:rPr lang="en-US" dirty="0">
                <a:solidFill>
                  <a:srgbClr val="DAD1E6"/>
                </a:solidFill>
                <a:latin typeface="Fira Sans" pitchFamily="34" charset="0"/>
                <a:ea typeface="Fira Sans" pitchFamily="34" charset="-122"/>
                <a:cs typeface="Fira Sans" pitchFamily="34" charset="-120"/>
              </a:rPr>
              <a:t>, </a:t>
            </a:r>
            <a:r>
              <a:rPr lang="en-US" dirty="0" err="1">
                <a:solidFill>
                  <a:srgbClr val="DAD1E6"/>
                </a:solidFill>
                <a:latin typeface="Fira Sans" pitchFamily="34" charset="0"/>
                <a:ea typeface="Fira Sans" pitchFamily="34" charset="-122"/>
                <a:cs typeface="Fira Sans" pitchFamily="34" charset="-120"/>
              </a:rPr>
              <a:t>y_pred</a:t>
            </a:r>
            <a:r>
              <a:rPr lang="en-US" dirty="0">
                <a:solidFill>
                  <a:srgbClr val="DAD1E6"/>
                </a:solidFill>
                <a:latin typeface="Fira Sans" pitchFamily="34" charset="0"/>
                <a:ea typeface="Fira Sans" pitchFamily="34" charset="-122"/>
                <a:cs typeface="Fira Sans" pitchFamily="34" charset="-120"/>
              </a:rPr>
              <a:t>))</a:t>
            </a:r>
          </a:p>
          <a:p>
            <a:pPr>
              <a:lnSpc>
                <a:spcPts val="2799"/>
              </a:lnSpc>
            </a:pPr>
            <a:endParaRPr lang="en-US" dirty="0">
              <a:solidFill>
                <a:srgbClr val="DAD1E6"/>
              </a:solidFill>
              <a:latin typeface="Fira Sans" pitchFamily="34" charset="0"/>
              <a:ea typeface="Fira Sans" pitchFamily="34" charset="-122"/>
              <a:cs typeface="Fira Sans" pitchFamily="34" charset="-120"/>
            </a:endParaRPr>
          </a:p>
        </p:txBody>
      </p:sp>
    </p:spTree>
    <p:extLst>
      <p:ext uri="{BB962C8B-B14F-4D97-AF65-F5344CB8AC3E}">
        <p14:creationId xmlns:p14="http://schemas.microsoft.com/office/powerpoint/2010/main" val="783225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954292"/>
            <a:ext cx="10554414"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Memory Management Strategies in Compiler Design</a:t>
            </a:r>
            <a:endParaRPr lang="en-US" sz="4374" dirty="0"/>
          </a:p>
        </p:txBody>
      </p:sp>
      <p:sp>
        <p:nvSpPr>
          <p:cNvPr id="5" name="Text 3"/>
          <p:cNvSpPr/>
          <p:nvPr/>
        </p:nvSpPr>
        <p:spPr>
          <a:xfrm>
            <a:off x="2037993" y="3787378"/>
            <a:ext cx="10554414" cy="2487811"/>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solidFill>
                  <a:srgbClr val="DAD1E6"/>
                </a:solidFill>
                <a:latin typeface="Fira Sans" pitchFamily="34" charset="0"/>
                <a:ea typeface="Fira Sans" pitchFamily="34" charset="-122"/>
                <a:cs typeface="Fira Sans" pitchFamily="34" charset="-120"/>
              </a:rPr>
              <a:t>This code initializes a Flask application (app) to handle user requests. </a:t>
            </a:r>
            <a:r>
              <a:rPr lang="en-US" sz="1750" b="1" dirty="0">
                <a:solidFill>
                  <a:srgbClr val="DAD1E6"/>
                </a:solidFill>
                <a:latin typeface="Fira Sans" pitchFamily="34" charset="0"/>
                <a:ea typeface="Fira Sans" pitchFamily="34" charset="-122"/>
                <a:cs typeface="Fira Sans" pitchFamily="34" charset="-120"/>
              </a:rPr>
              <a:t>predict_performance</a:t>
            </a:r>
            <a:r>
              <a:rPr lang="en-US" sz="1750" dirty="0">
                <a:solidFill>
                  <a:srgbClr val="DAD1E6"/>
                </a:solidFill>
                <a:latin typeface="Fira Sans" pitchFamily="34" charset="0"/>
                <a:ea typeface="Fira Sans" pitchFamily="34" charset="-122"/>
                <a:cs typeface="Fira Sans" pitchFamily="34" charset="-120"/>
              </a:rPr>
              <a:t> function is placeholder function represents logic for extracting features from the code and making predictions using the trained model.</a:t>
            </a:r>
          </a:p>
          <a:p>
            <a:pPr marL="285750" indent="-285750">
              <a:lnSpc>
                <a:spcPts val="2799"/>
              </a:lnSpc>
              <a:buFont typeface="Arial" panose="020B0604020202020204" pitchFamily="34" charset="0"/>
              <a:buChar char="•"/>
            </a:pPr>
            <a:endParaRPr lang="en-US" sz="1750" dirty="0">
              <a:solidFill>
                <a:srgbClr val="DAD1E6"/>
              </a:solidFill>
              <a:latin typeface="Fira Sans" pitchFamily="34" charset="0"/>
              <a:ea typeface="Fira Sans" pitchFamily="34" charset="-122"/>
              <a:cs typeface="Fira Sans" pitchFamily="34" charset="-120"/>
            </a:endParaRPr>
          </a:p>
          <a:p>
            <a:pPr marL="285750" indent="-285750">
              <a:lnSpc>
                <a:spcPts val="2799"/>
              </a:lnSpc>
              <a:buFont typeface="Arial" panose="020B0604020202020204" pitchFamily="34" charset="0"/>
              <a:buChar char="•"/>
            </a:pPr>
            <a:r>
              <a:rPr lang="en-US" sz="1750" dirty="0">
                <a:solidFill>
                  <a:srgbClr val="DAD1E6"/>
                </a:solidFill>
                <a:latin typeface="Fira Sans" pitchFamily="34" charset="0"/>
                <a:ea typeface="Fira Sans" pitchFamily="34" charset="-122"/>
                <a:cs typeface="Fira Sans" pitchFamily="34" charset="-120"/>
              </a:rPr>
              <a:t>We need to implement this based on chosen feature engineering and machine learning techniques. replace the placeholder code with your model loading logic. </a:t>
            </a:r>
            <a:endParaRPr lang="en-US" sz="1750" dirty="0"/>
          </a:p>
        </p:txBody>
      </p:sp>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78</TotalTime>
  <Words>1290</Words>
  <Application>Microsoft Office PowerPoint</Application>
  <PresentationFormat>Custom</PresentationFormat>
  <Paragraphs>112</Paragraphs>
  <Slides>11</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Century Gothic</vt:lpstr>
      <vt:lpstr>Fira Sans</vt:lpstr>
      <vt:lpstr>Inconsolata</vt:lpstr>
      <vt:lpstr>Times New Roman</vt:lpstr>
      <vt:lpstr>Wingdings 3</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Kesava vandavasi</cp:lastModifiedBy>
  <cp:revision>7</cp:revision>
  <dcterms:created xsi:type="dcterms:W3CDTF">2024-03-28T16:20:00Z</dcterms:created>
  <dcterms:modified xsi:type="dcterms:W3CDTF">2024-03-29T03:57:38Z</dcterms:modified>
</cp:coreProperties>
</file>